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57" r:id="rId4"/>
    <p:sldId id="259" r:id="rId5"/>
    <p:sldId id="267" r:id="rId6"/>
    <p:sldId id="261" r:id="rId7"/>
    <p:sldId id="264" r:id="rId8"/>
    <p:sldId id="262" r:id="rId9"/>
    <p:sldId id="263" r:id="rId10"/>
    <p:sldId id="258" r:id="rId11"/>
    <p:sldId id="265" r:id="rId12"/>
    <p:sldId id="268" r:id="rId13"/>
    <p:sldId id="269" r:id="rId14"/>
    <p:sldId id="270" r:id="rId15"/>
    <p:sldId id="271" r:id="rId16"/>
    <p:sldId id="272" r:id="rId17"/>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4660"/>
  </p:normalViewPr>
  <p:slideViewPr>
    <p:cSldViewPr snapToGrid="0">
      <p:cViewPr varScale="1">
        <p:scale>
          <a:sx n="100" d="100"/>
          <a:sy n="100" d="100"/>
        </p:scale>
        <p:origin x="9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37EB3-D4E4-BA2F-DA4B-0AB6CF81B1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r-HR"/>
          </a:p>
        </p:txBody>
      </p:sp>
      <p:sp>
        <p:nvSpPr>
          <p:cNvPr id="3" name="Subtitle 2">
            <a:extLst>
              <a:ext uri="{FF2B5EF4-FFF2-40B4-BE49-F238E27FC236}">
                <a16:creationId xmlns:a16="http://schemas.microsoft.com/office/drawing/2014/main" id="{7757EABA-6184-B181-A5C6-459040D42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r-HR"/>
          </a:p>
        </p:txBody>
      </p:sp>
      <p:sp>
        <p:nvSpPr>
          <p:cNvPr id="4" name="Date Placeholder 3">
            <a:extLst>
              <a:ext uri="{FF2B5EF4-FFF2-40B4-BE49-F238E27FC236}">
                <a16:creationId xmlns:a16="http://schemas.microsoft.com/office/drawing/2014/main" id="{31BCF78E-0EC1-246A-83FE-8094A708C993}"/>
              </a:ext>
            </a:extLst>
          </p:cNvPr>
          <p:cNvSpPr>
            <a:spLocks noGrp="1"/>
          </p:cNvSpPr>
          <p:nvPr>
            <p:ph type="dt" sz="half" idx="10"/>
          </p:nvPr>
        </p:nvSpPr>
        <p:spPr/>
        <p:txBody>
          <a:bodyPr/>
          <a:lstStyle/>
          <a:p>
            <a:fld id="{CAFBCAC2-EE27-4F6E-9F05-544C87B0927F}" type="datetimeFigureOut">
              <a:rPr lang="hr-HR" smtClean="0"/>
              <a:t>21.11.2025</a:t>
            </a:fld>
            <a:endParaRPr lang="hr-HR"/>
          </a:p>
        </p:txBody>
      </p:sp>
      <p:sp>
        <p:nvSpPr>
          <p:cNvPr id="5" name="Footer Placeholder 4">
            <a:extLst>
              <a:ext uri="{FF2B5EF4-FFF2-40B4-BE49-F238E27FC236}">
                <a16:creationId xmlns:a16="http://schemas.microsoft.com/office/drawing/2014/main" id="{9F257CD6-40E4-6D69-C2FE-D5C4909F56E4}"/>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6E357735-072D-9855-1D26-9D9330523F88}"/>
              </a:ext>
            </a:extLst>
          </p:cNvPr>
          <p:cNvSpPr>
            <a:spLocks noGrp="1"/>
          </p:cNvSpPr>
          <p:nvPr>
            <p:ph type="sldNum" sz="quarter" idx="12"/>
          </p:nvPr>
        </p:nvSpPr>
        <p:spPr/>
        <p:txBody>
          <a:bodyPr/>
          <a:lstStyle/>
          <a:p>
            <a:fld id="{F35E7E6D-11A5-4956-8157-D51CE376EE21}" type="slidenum">
              <a:rPr lang="hr-HR" smtClean="0"/>
              <a:t>‹#›</a:t>
            </a:fld>
            <a:endParaRPr lang="hr-HR"/>
          </a:p>
        </p:txBody>
      </p:sp>
    </p:spTree>
    <p:extLst>
      <p:ext uri="{BB962C8B-B14F-4D97-AF65-F5344CB8AC3E}">
        <p14:creationId xmlns:p14="http://schemas.microsoft.com/office/powerpoint/2010/main" val="2598582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A4189-51C3-7E65-2A3A-DA4B4AB4BD0E}"/>
              </a:ext>
            </a:extLst>
          </p:cNvPr>
          <p:cNvSpPr>
            <a:spLocks noGrp="1"/>
          </p:cNvSpPr>
          <p:nvPr>
            <p:ph type="title"/>
          </p:nvPr>
        </p:nvSpPr>
        <p:spPr/>
        <p:txBody>
          <a:bodyPr/>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27B85C57-1B6A-3042-70DD-15592C492A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97C1737B-88B5-9338-A8C4-925D5272372B}"/>
              </a:ext>
            </a:extLst>
          </p:cNvPr>
          <p:cNvSpPr>
            <a:spLocks noGrp="1"/>
          </p:cNvSpPr>
          <p:nvPr>
            <p:ph type="dt" sz="half" idx="10"/>
          </p:nvPr>
        </p:nvSpPr>
        <p:spPr/>
        <p:txBody>
          <a:bodyPr/>
          <a:lstStyle/>
          <a:p>
            <a:fld id="{CAFBCAC2-EE27-4F6E-9F05-544C87B0927F}" type="datetimeFigureOut">
              <a:rPr lang="hr-HR" smtClean="0"/>
              <a:t>21.11.2025</a:t>
            </a:fld>
            <a:endParaRPr lang="hr-HR"/>
          </a:p>
        </p:txBody>
      </p:sp>
      <p:sp>
        <p:nvSpPr>
          <p:cNvPr id="5" name="Footer Placeholder 4">
            <a:extLst>
              <a:ext uri="{FF2B5EF4-FFF2-40B4-BE49-F238E27FC236}">
                <a16:creationId xmlns:a16="http://schemas.microsoft.com/office/drawing/2014/main" id="{B478F3F4-3899-C2C0-5E31-B72720BE55E1}"/>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54B9534F-6EF4-CBD4-3FF1-1066DE24432C}"/>
              </a:ext>
            </a:extLst>
          </p:cNvPr>
          <p:cNvSpPr>
            <a:spLocks noGrp="1"/>
          </p:cNvSpPr>
          <p:nvPr>
            <p:ph type="sldNum" sz="quarter" idx="12"/>
          </p:nvPr>
        </p:nvSpPr>
        <p:spPr/>
        <p:txBody>
          <a:bodyPr/>
          <a:lstStyle/>
          <a:p>
            <a:fld id="{F35E7E6D-11A5-4956-8157-D51CE376EE21}" type="slidenum">
              <a:rPr lang="hr-HR" smtClean="0"/>
              <a:t>‹#›</a:t>
            </a:fld>
            <a:endParaRPr lang="hr-HR"/>
          </a:p>
        </p:txBody>
      </p:sp>
    </p:spTree>
    <p:extLst>
      <p:ext uri="{BB962C8B-B14F-4D97-AF65-F5344CB8AC3E}">
        <p14:creationId xmlns:p14="http://schemas.microsoft.com/office/powerpoint/2010/main" val="3509742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21C31C-E8AE-9775-B9C7-5480C36BA7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1D1BE5B2-31B1-1AE4-DEB1-06AC0EA938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1C3E2CAC-38ED-2BAC-D941-90DDD52BBAAB}"/>
              </a:ext>
            </a:extLst>
          </p:cNvPr>
          <p:cNvSpPr>
            <a:spLocks noGrp="1"/>
          </p:cNvSpPr>
          <p:nvPr>
            <p:ph type="dt" sz="half" idx="10"/>
          </p:nvPr>
        </p:nvSpPr>
        <p:spPr/>
        <p:txBody>
          <a:bodyPr/>
          <a:lstStyle/>
          <a:p>
            <a:fld id="{CAFBCAC2-EE27-4F6E-9F05-544C87B0927F}" type="datetimeFigureOut">
              <a:rPr lang="hr-HR" smtClean="0"/>
              <a:t>21.11.2025</a:t>
            </a:fld>
            <a:endParaRPr lang="hr-HR"/>
          </a:p>
        </p:txBody>
      </p:sp>
      <p:sp>
        <p:nvSpPr>
          <p:cNvPr id="5" name="Footer Placeholder 4">
            <a:extLst>
              <a:ext uri="{FF2B5EF4-FFF2-40B4-BE49-F238E27FC236}">
                <a16:creationId xmlns:a16="http://schemas.microsoft.com/office/drawing/2014/main" id="{441A8A16-62BA-12C7-78D3-F5D71EB07D4C}"/>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576671A5-DC2E-CB24-29C5-2D122307D84B}"/>
              </a:ext>
            </a:extLst>
          </p:cNvPr>
          <p:cNvSpPr>
            <a:spLocks noGrp="1"/>
          </p:cNvSpPr>
          <p:nvPr>
            <p:ph type="sldNum" sz="quarter" idx="12"/>
          </p:nvPr>
        </p:nvSpPr>
        <p:spPr/>
        <p:txBody>
          <a:bodyPr/>
          <a:lstStyle/>
          <a:p>
            <a:fld id="{F35E7E6D-11A5-4956-8157-D51CE376EE21}" type="slidenum">
              <a:rPr lang="hr-HR" smtClean="0"/>
              <a:t>‹#›</a:t>
            </a:fld>
            <a:endParaRPr lang="hr-HR"/>
          </a:p>
        </p:txBody>
      </p:sp>
    </p:spTree>
    <p:extLst>
      <p:ext uri="{BB962C8B-B14F-4D97-AF65-F5344CB8AC3E}">
        <p14:creationId xmlns:p14="http://schemas.microsoft.com/office/powerpoint/2010/main" val="1524578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CAC24-A6D3-3CE0-5637-A9413DABA3F8}"/>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FCFBD1A4-DE23-6117-F8E2-108F91347F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6839225A-FF58-3A13-F569-B969B760DA47}"/>
              </a:ext>
            </a:extLst>
          </p:cNvPr>
          <p:cNvSpPr>
            <a:spLocks noGrp="1"/>
          </p:cNvSpPr>
          <p:nvPr>
            <p:ph type="dt" sz="half" idx="10"/>
          </p:nvPr>
        </p:nvSpPr>
        <p:spPr/>
        <p:txBody>
          <a:bodyPr/>
          <a:lstStyle/>
          <a:p>
            <a:fld id="{CAFBCAC2-EE27-4F6E-9F05-544C87B0927F}" type="datetimeFigureOut">
              <a:rPr lang="hr-HR" smtClean="0"/>
              <a:t>21.11.2025</a:t>
            </a:fld>
            <a:endParaRPr lang="hr-HR"/>
          </a:p>
        </p:txBody>
      </p:sp>
      <p:sp>
        <p:nvSpPr>
          <p:cNvPr id="5" name="Footer Placeholder 4">
            <a:extLst>
              <a:ext uri="{FF2B5EF4-FFF2-40B4-BE49-F238E27FC236}">
                <a16:creationId xmlns:a16="http://schemas.microsoft.com/office/drawing/2014/main" id="{76CFE966-A544-5738-C68C-B16059633A68}"/>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5E0B4D43-2834-7438-D9CA-E3DD68883D13}"/>
              </a:ext>
            </a:extLst>
          </p:cNvPr>
          <p:cNvSpPr>
            <a:spLocks noGrp="1"/>
          </p:cNvSpPr>
          <p:nvPr>
            <p:ph type="sldNum" sz="quarter" idx="12"/>
          </p:nvPr>
        </p:nvSpPr>
        <p:spPr/>
        <p:txBody>
          <a:bodyPr/>
          <a:lstStyle/>
          <a:p>
            <a:fld id="{F35E7E6D-11A5-4956-8157-D51CE376EE21}" type="slidenum">
              <a:rPr lang="hr-HR" smtClean="0"/>
              <a:t>‹#›</a:t>
            </a:fld>
            <a:endParaRPr lang="hr-HR"/>
          </a:p>
        </p:txBody>
      </p:sp>
    </p:spTree>
    <p:extLst>
      <p:ext uri="{BB962C8B-B14F-4D97-AF65-F5344CB8AC3E}">
        <p14:creationId xmlns:p14="http://schemas.microsoft.com/office/powerpoint/2010/main" val="2047798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80D55-06A7-06E2-909B-CDD08DD701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r-HR"/>
          </a:p>
        </p:txBody>
      </p:sp>
      <p:sp>
        <p:nvSpPr>
          <p:cNvPr id="3" name="Text Placeholder 2">
            <a:extLst>
              <a:ext uri="{FF2B5EF4-FFF2-40B4-BE49-F238E27FC236}">
                <a16:creationId xmlns:a16="http://schemas.microsoft.com/office/drawing/2014/main" id="{6259BAB7-495E-8BE8-542A-5D7492E2284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E3815B-48FE-7102-C0EB-D4C8F10AD201}"/>
              </a:ext>
            </a:extLst>
          </p:cNvPr>
          <p:cNvSpPr>
            <a:spLocks noGrp="1"/>
          </p:cNvSpPr>
          <p:nvPr>
            <p:ph type="dt" sz="half" idx="10"/>
          </p:nvPr>
        </p:nvSpPr>
        <p:spPr/>
        <p:txBody>
          <a:bodyPr/>
          <a:lstStyle/>
          <a:p>
            <a:fld id="{CAFBCAC2-EE27-4F6E-9F05-544C87B0927F}" type="datetimeFigureOut">
              <a:rPr lang="hr-HR" smtClean="0"/>
              <a:t>21.11.2025</a:t>
            </a:fld>
            <a:endParaRPr lang="hr-HR"/>
          </a:p>
        </p:txBody>
      </p:sp>
      <p:sp>
        <p:nvSpPr>
          <p:cNvPr id="5" name="Footer Placeholder 4">
            <a:extLst>
              <a:ext uri="{FF2B5EF4-FFF2-40B4-BE49-F238E27FC236}">
                <a16:creationId xmlns:a16="http://schemas.microsoft.com/office/drawing/2014/main" id="{B9CEA715-BE28-0EEF-C026-269D5AFA7BEE}"/>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0B799380-8976-D742-0879-93D4EE1BEEB3}"/>
              </a:ext>
            </a:extLst>
          </p:cNvPr>
          <p:cNvSpPr>
            <a:spLocks noGrp="1"/>
          </p:cNvSpPr>
          <p:nvPr>
            <p:ph type="sldNum" sz="quarter" idx="12"/>
          </p:nvPr>
        </p:nvSpPr>
        <p:spPr/>
        <p:txBody>
          <a:bodyPr/>
          <a:lstStyle/>
          <a:p>
            <a:fld id="{F35E7E6D-11A5-4956-8157-D51CE376EE21}" type="slidenum">
              <a:rPr lang="hr-HR" smtClean="0"/>
              <a:t>‹#›</a:t>
            </a:fld>
            <a:endParaRPr lang="hr-HR"/>
          </a:p>
        </p:txBody>
      </p:sp>
    </p:spTree>
    <p:extLst>
      <p:ext uri="{BB962C8B-B14F-4D97-AF65-F5344CB8AC3E}">
        <p14:creationId xmlns:p14="http://schemas.microsoft.com/office/powerpoint/2010/main" val="3133529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21CBF-5105-AC4A-E383-9648B028FB5F}"/>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930A326A-00C1-A3A4-C4C4-2C1EEE3434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a:extLst>
              <a:ext uri="{FF2B5EF4-FFF2-40B4-BE49-F238E27FC236}">
                <a16:creationId xmlns:a16="http://schemas.microsoft.com/office/drawing/2014/main" id="{0AB2D87C-FEDF-8128-2B42-AFDF70BB96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a:extLst>
              <a:ext uri="{FF2B5EF4-FFF2-40B4-BE49-F238E27FC236}">
                <a16:creationId xmlns:a16="http://schemas.microsoft.com/office/drawing/2014/main" id="{80ACE439-9E76-4B0B-790D-A5758557FE12}"/>
              </a:ext>
            </a:extLst>
          </p:cNvPr>
          <p:cNvSpPr>
            <a:spLocks noGrp="1"/>
          </p:cNvSpPr>
          <p:nvPr>
            <p:ph type="dt" sz="half" idx="10"/>
          </p:nvPr>
        </p:nvSpPr>
        <p:spPr/>
        <p:txBody>
          <a:bodyPr/>
          <a:lstStyle/>
          <a:p>
            <a:fld id="{CAFBCAC2-EE27-4F6E-9F05-544C87B0927F}" type="datetimeFigureOut">
              <a:rPr lang="hr-HR" smtClean="0"/>
              <a:t>21.11.2025</a:t>
            </a:fld>
            <a:endParaRPr lang="hr-HR"/>
          </a:p>
        </p:txBody>
      </p:sp>
      <p:sp>
        <p:nvSpPr>
          <p:cNvPr id="6" name="Footer Placeholder 5">
            <a:extLst>
              <a:ext uri="{FF2B5EF4-FFF2-40B4-BE49-F238E27FC236}">
                <a16:creationId xmlns:a16="http://schemas.microsoft.com/office/drawing/2014/main" id="{760C5BF9-13D4-338B-DCF3-4401D4C0660F}"/>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F18A1BFF-18C7-7366-4D64-CFA8DBB49FD3}"/>
              </a:ext>
            </a:extLst>
          </p:cNvPr>
          <p:cNvSpPr>
            <a:spLocks noGrp="1"/>
          </p:cNvSpPr>
          <p:nvPr>
            <p:ph type="sldNum" sz="quarter" idx="12"/>
          </p:nvPr>
        </p:nvSpPr>
        <p:spPr/>
        <p:txBody>
          <a:bodyPr/>
          <a:lstStyle/>
          <a:p>
            <a:fld id="{F35E7E6D-11A5-4956-8157-D51CE376EE21}" type="slidenum">
              <a:rPr lang="hr-HR" smtClean="0"/>
              <a:t>‹#›</a:t>
            </a:fld>
            <a:endParaRPr lang="hr-HR"/>
          </a:p>
        </p:txBody>
      </p:sp>
    </p:spTree>
    <p:extLst>
      <p:ext uri="{BB962C8B-B14F-4D97-AF65-F5344CB8AC3E}">
        <p14:creationId xmlns:p14="http://schemas.microsoft.com/office/powerpoint/2010/main" val="3410549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5CDCA-7010-4C17-441D-2BB560131044}"/>
              </a:ext>
            </a:extLst>
          </p:cNvPr>
          <p:cNvSpPr>
            <a:spLocks noGrp="1"/>
          </p:cNvSpPr>
          <p:nvPr>
            <p:ph type="title"/>
          </p:nvPr>
        </p:nvSpPr>
        <p:spPr>
          <a:xfrm>
            <a:off x="839788" y="365125"/>
            <a:ext cx="10515600" cy="1325563"/>
          </a:xfrm>
        </p:spPr>
        <p:txBody>
          <a:bodyPr/>
          <a:lstStyle/>
          <a:p>
            <a:r>
              <a:rPr lang="en-US"/>
              <a:t>Click to edit Master title style</a:t>
            </a:r>
            <a:endParaRPr lang="hr-HR"/>
          </a:p>
        </p:txBody>
      </p:sp>
      <p:sp>
        <p:nvSpPr>
          <p:cNvPr id="3" name="Text Placeholder 2">
            <a:extLst>
              <a:ext uri="{FF2B5EF4-FFF2-40B4-BE49-F238E27FC236}">
                <a16:creationId xmlns:a16="http://schemas.microsoft.com/office/drawing/2014/main" id="{0E874B18-F221-4056-D484-AF4DE6814B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4CD9D8-3D24-EC58-8A7F-D1200FED93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a:extLst>
              <a:ext uri="{FF2B5EF4-FFF2-40B4-BE49-F238E27FC236}">
                <a16:creationId xmlns:a16="http://schemas.microsoft.com/office/drawing/2014/main" id="{E370A643-CC95-A382-8B9A-18452CF695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3B9800-D327-7A31-F937-6433FE157F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a:extLst>
              <a:ext uri="{FF2B5EF4-FFF2-40B4-BE49-F238E27FC236}">
                <a16:creationId xmlns:a16="http://schemas.microsoft.com/office/drawing/2014/main" id="{14E94479-F75A-7D40-3A92-F9210AA5052A}"/>
              </a:ext>
            </a:extLst>
          </p:cNvPr>
          <p:cNvSpPr>
            <a:spLocks noGrp="1"/>
          </p:cNvSpPr>
          <p:nvPr>
            <p:ph type="dt" sz="half" idx="10"/>
          </p:nvPr>
        </p:nvSpPr>
        <p:spPr/>
        <p:txBody>
          <a:bodyPr/>
          <a:lstStyle/>
          <a:p>
            <a:fld id="{CAFBCAC2-EE27-4F6E-9F05-544C87B0927F}" type="datetimeFigureOut">
              <a:rPr lang="hr-HR" smtClean="0"/>
              <a:t>21.11.2025</a:t>
            </a:fld>
            <a:endParaRPr lang="hr-HR"/>
          </a:p>
        </p:txBody>
      </p:sp>
      <p:sp>
        <p:nvSpPr>
          <p:cNvPr id="8" name="Footer Placeholder 7">
            <a:extLst>
              <a:ext uri="{FF2B5EF4-FFF2-40B4-BE49-F238E27FC236}">
                <a16:creationId xmlns:a16="http://schemas.microsoft.com/office/drawing/2014/main" id="{1C49A59D-926D-F425-94DF-A77A0EAF37C7}"/>
              </a:ext>
            </a:extLst>
          </p:cNvPr>
          <p:cNvSpPr>
            <a:spLocks noGrp="1"/>
          </p:cNvSpPr>
          <p:nvPr>
            <p:ph type="ftr" sz="quarter" idx="11"/>
          </p:nvPr>
        </p:nvSpPr>
        <p:spPr/>
        <p:txBody>
          <a:bodyPr/>
          <a:lstStyle/>
          <a:p>
            <a:endParaRPr lang="hr-HR"/>
          </a:p>
        </p:txBody>
      </p:sp>
      <p:sp>
        <p:nvSpPr>
          <p:cNvPr id="9" name="Slide Number Placeholder 8">
            <a:extLst>
              <a:ext uri="{FF2B5EF4-FFF2-40B4-BE49-F238E27FC236}">
                <a16:creationId xmlns:a16="http://schemas.microsoft.com/office/drawing/2014/main" id="{152EEC6C-8003-864D-42AA-E4B7B9B038A2}"/>
              </a:ext>
            </a:extLst>
          </p:cNvPr>
          <p:cNvSpPr>
            <a:spLocks noGrp="1"/>
          </p:cNvSpPr>
          <p:nvPr>
            <p:ph type="sldNum" sz="quarter" idx="12"/>
          </p:nvPr>
        </p:nvSpPr>
        <p:spPr/>
        <p:txBody>
          <a:bodyPr/>
          <a:lstStyle/>
          <a:p>
            <a:fld id="{F35E7E6D-11A5-4956-8157-D51CE376EE21}" type="slidenum">
              <a:rPr lang="hr-HR" smtClean="0"/>
              <a:t>‹#›</a:t>
            </a:fld>
            <a:endParaRPr lang="hr-HR"/>
          </a:p>
        </p:txBody>
      </p:sp>
    </p:spTree>
    <p:extLst>
      <p:ext uri="{BB962C8B-B14F-4D97-AF65-F5344CB8AC3E}">
        <p14:creationId xmlns:p14="http://schemas.microsoft.com/office/powerpoint/2010/main" val="628621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95AB-1D7B-BA64-FCB4-80FEFE7BBB9A}"/>
              </a:ext>
            </a:extLst>
          </p:cNvPr>
          <p:cNvSpPr>
            <a:spLocks noGrp="1"/>
          </p:cNvSpPr>
          <p:nvPr>
            <p:ph type="title"/>
          </p:nvPr>
        </p:nvSpPr>
        <p:spPr/>
        <p:txBody>
          <a:bodyPr/>
          <a:lstStyle/>
          <a:p>
            <a:r>
              <a:rPr lang="en-US"/>
              <a:t>Click to edit Master title style</a:t>
            </a:r>
            <a:endParaRPr lang="hr-HR"/>
          </a:p>
        </p:txBody>
      </p:sp>
      <p:sp>
        <p:nvSpPr>
          <p:cNvPr id="3" name="Date Placeholder 2">
            <a:extLst>
              <a:ext uri="{FF2B5EF4-FFF2-40B4-BE49-F238E27FC236}">
                <a16:creationId xmlns:a16="http://schemas.microsoft.com/office/drawing/2014/main" id="{4FAC5EE7-B176-AC7F-AE40-913A78424E46}"/>
              </a:ext>
            </a:extLst>
          </p:cNvPr>
          <p:cNvSpPr>
            <a:spLocks noGrp="1"/>
          </p:cNvSpPr>
          <p:nvPr>
            <p:ph type="dt" sz="half" idx="10"/>
          </p:nvPr>
        </p:nvSpPr>
        <p:spPr/>
        <p:txBody>
          <a:bodyPr/>
          <a:lstStyle/>
          <a:p>
            <a:fld id="{CAFBCAC2-EE27-4F6E-9F05-544C87B0927F}" type="datetimeFigureOut">
              <a:rPr lang="hr-HR" smtClean="0"/>
              <a:t>21.11.2025</a:t>
            </a:fld>
            <a:endParaRPr lang="hr-HR"/>
          </a:p>
        </p:txBody>
      </p:sp>
      <p:sp>
        <p:nvSpPr>
          <p:cNvPr id="4" name="Footer Placeholder 3">
            <a:extLst>
              <a:ext uri="{FF2B5EF4-FFF2-40B4-BE49-F238E27FC236}">
                <a16:creationId xmlns:a16="http://schemas.microsoft.com/office/drawing/2014/main" id="{BE43A41F-7633-7095-2069-A6C39BB07CA0}"/>
              </a:ext>
            </a:extLst>
          </p:cNvPr>
          <p:cNvSpPr>
            <a:spLocks noGrp="1"/>
          </p:cNvSpPr>
          <p:nvPr>
            <p:ph type="ftr" sz="quarter" idx="11"/>
          </p:nvPr>
        </p:nvSpPr>
        <p:spPr/>
        <p:txBody>
          <a:bodyPr/>
          <a:lstStyle/>
          <a:p>
            <a:endParaRPr lang="hr-HR"/>
          </a:p>
        </p:txBody>
      </p:sp>
      <p:sp>
        <p:nvSpPr>
          <p:cNvPr id="5" name="Slide Number Placeholder 4">
            <a:extLst>
              <a:ext uri="{FF2B5EF4-FFF2-40B4-BE49-F238E27FC236}">
                <a16:creationId xmlns:a16="http://schemas.microsoft.com/office/drawing/2014/main" id="{55E529CB-CD1F-55AE-EE87-C6F670EB6982}"/>
              </a:ext>
            </a:extLst>
          </p:cNvPr>
          <p:cNvSpPr>
            <a:spLocks noGrp="1"/>
          </p:cNvSpPr>
          <p:nvPr>
            <p:ph type="sldNum" sz="quarter" idx="12"/>
          </p:nvPr>
        </p:nvSpPr>
        <p:spPr/>
        <p:txBody>
          <a:bodyPr/>
          <a:lstStyle/>
          <a:p>
            <a:fld id="{F35E7E6D-11A5-4956-8157-D51CE376EE21}" type="slidenum">
              <a:rPr lang="hr-HR" smtClean="0"/>
              <a:t>‹#›</a:t>
            </a:fld>
            <a:endParaRPr lang="hr-HR"/>
          </a:p>
        </p:txBody>
      </p:sp>
    </p:spTree>
    <p:extLst>
      <p:ext uri="{BB962C8B-B14F-4D97-AF65-F5344CB8AC3E}">
        <p14:creationId xmlns:p14="http://schemas.microsoft.com/office/powerpoint/2010/main" val="1729934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AE119B-D7D4-F671-398B-592AED0A4C4E}"/>
              </a:ext>
            </a:extLst>
          </p:cNvPr>
          <p:cNvSpPr>
            <a:spLocks noGrp="1"/>
          </p:cNvSpPr>
          <p:nvPr>
            <p:ph type="dt" sz="half" idx="10"/>
          </p:nvPr>
        </p:nvSpPr>
        <p:spPr/>
        <p:txBody>
          <a:bodyPr/>
          <a:lstStyle/>
          <a:p>
            <a:fld id="{CAFBCAC2-EE27-4F6E-9F05-544C87B0927F}" type="datetimeFigureOut">
              <a:rPr lang="hr-HR" smtClean="0"/>
              <a:t>21.11.2025</a:t>
            </a:fld>
            <a:endParaRPr lang="hr-HR"/>
          </a:p>
        </p:txBody>
      </p:sp>
      <p:sp>
        <p:nvSpPr>
          <p:cNvPr id="3" name="Footer Placeholder 2">
            <a:extLst>
              <a:ext uri="{FF2B5EF4-FFF2-40B4-BE49-F238E27FC236}">
                <a16:creationId xmlns:a16="http://schemas.microsoft.com/office/drawing/2014/main" id="{1711CC5A-7125-3F0B-4A26-456539CA4328}"/>
              </a:ext>
            </a:extLst>
          </p:cNvPr>
          <p:cNvSpPr>
            <a:spLocks noGrp="1"/>
          </p:cNvSpPr>
          <p:nvPr>
            <p:ph type="ftr" sz="quarter" idx="11"/>
          </p:nvPr>
        </p:nvSpPr>
        <p:spPr/>
        <p:txBody>
          <a:bodyPr/>
          <a:lstStyle/>
          <a:p>
            <a:endParaRPr lang="hr-HR"/>
          </a:p>
        </p:txBody>
      </p:sp>
      <p:sp>
        <p:nvSpPr>
          <p:cNvPr id="4" name="Slide Number Placeholder 3">
            <a:extLst>
              <a:ext uri="{FF2B5EF4-FFF2-40B4-BE49-F238E27FC236}">
                <a16:creationId xmlns:a16="http://schemas.microsoft.com/office/drawing/2014/main" id="{5B32F898-1C5E-1285-7AA0-85AB5579A868}"/>
              </a:ext>
            </a:extLst>
          </p:cNvPr>
          <p:cNvSpPr>
            <a:spLocks noGrp="1"/>
          </p:cNvSpPr>
          <p:nvPr>
            <p:ph type="sldNum" sz="quarter" idx="12"/>
          </p:nvPr>
        </p:nvSpPr>
        <p:spPr/>
        <p:txBody>
          <a:bodyPr/>
          <a:lstStyle/>
          <a:p>
            <a:fld id="{F35E7E6D-11A5-4956-8157-D51CE376EE21}" type="slidenum">
              <a:rPr lang="hr-HR" smtClean="0"/>
              <a:t>‹#›</a:t>
            </a:fld>
            <a:endParaRPr lang="hr-HR"/>
          </a:p>
        </p:txBody>
      </p:sp>
    </p:spTree>
    <p:extLst>
      <p:ext uri="{BB962C8B-B14F-4D97-AF65-F5344CB8AC3E}">
        <p14:creationId xmlns:p14="http://schemas.microsoft.com/office/powerpoint/2010/main" val="2738655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B8803-4307-C75E-AE93-193B8E47C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Content Placeholder 2">
            <a:extLst>
              <a:ext uri="{FF2B5EF4-FFF2-40B4-BE49-F238E27FC236}">
                <a16:creationId xmlns:a16="http://schemas.microsoft.com/office/drawing/2014/main" id="{3DEF405C-11BE-A2E5-A74D-7536CFFCB3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a:extLst>
              <a:ext uri="{FF2B5EF4-FFF2-40B4-BE49-F238E27FC236}">
                <a16:creationId xmlns:a16="http://schemas.microsoft.com/office/drawing/2014/main" id="{748BFFC4-07C8-5262-02DF-B6B1A7E87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517C44-8875-70DE-1D65-7D8CA873B0B5}"/>
              </a:ext>
            </a:extLst>
          </p:cNvPr>
          <p:cNvSpPr>
            <a:spLocks noGrp="1"/>
          </p:cNvSpPr>
          <p:nvPr>
            <p:ph type="dt" sz="half" idx="10"/>
          </p:nvPr>
        </p:nvSpPr>
        <p:spPr/>
        <p:txBody>
          <a:bodyPr/>
          <a:lstStyle/>
          <a:p>
            <a:fld id="{CAFBCAC2-EE27-4F6E-9F05-544C87B0927F}" type="datetimeFigureOut">
              <a:rPr lang="hr-HR" smtClean="0"/>
              <a:t>21.11.2025</a:t>
            </a:fld>
            <a:endParaRPr lang="hr-HR"/>
          </a:p>
        </p:txBody>
      </p:sp>
      <p:sp>
        <p:nvSpPr>
          <p:cNvPr id="6" name="Footer Placeholder 5">
            <a:extLst>
              <a:ext uri="{FF2B5EF4-FFF2-40B4-BE49-F238E27FC236}">
                <a16:creationId xmlns:a16="http://schemas.microsoft.com/office/drawing/2014/main" id="{60AE36FF-7BD2-FB83-8381-AE5CB2CAE866}"/>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8463885C-8E04-AADE-FC71-5AF686C432E1}"/>
              </a:ext>
            </a:extLst>
          </p:cNvPr>
          <p:cNvSpPr>
            <a:spLocks noGrp="1"/>
          </p:cNvSpPr>
          <p:nvPr>
            <p:ph type="sldNum" sz="quarter" idx="12"/>
          </p:nvPr>
        </p:nvSpPr>
        <p:spPr/>
        <p:txBody>
          <a:bodyPr/>
          <a:lstStyle/>
          <a:p>
            <a:fld id="{F35E7E6D-11A5-4956-8157-D51CE376EE21}" type="slidenum">
              <a:rPr lang="hr-HR" smtClean="0"/>
              <a:t>‹#›</a:t>
            </a:fld>
            <a:endParaRPr lang="hr-HR"/>
          </a:p>
        </p:txBody>
      </p:sp>
    </p:spTree>
    <p:extLst>
      <p:ext uri="{BB962C8B-B14F-4D97-AF65-F5344CB8AC3E}">
        <p14:creationId xmlns:p14="http://schemas.microsoft.com/office/powerpoint/2010/main" val="1575086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FE015-3D70-412F-41B9-5080AF06C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Picture Placeholder 2">
            <a:extLst>
              <a:ext uri="{FF2B5EF4-FFF2-40B4-BE49-F238E27FC236}">
                <a16:creationId xmlns:a16="http://schemas.microsoft.com/office/drawing/2014/main" id="{CF9C909B-7945-D232-BD64-0EDDEFCEB0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a:extLst>
              <a:ext uri="{FF2B5EF4-FFF2-40B4-BE49-F238E27FC236}">
                <a16:creationId xmlns:a16="http://schemas.microsoft.com/office/drawing/2014/main" id="{8D8B737A-6246-C5A1-0414-677712D114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67AF32-F654-104A-BAE8-06F3D2837D01}"/>
              </a:ext>
            </a:extLst>
          </p:cNvPr>
          <p:cNvSpPr>
            <a:spLocks noGrp="1"/>
          </p:cNvSpPr>
          <p:nvPr>
            <p:ph type="dt" sz="half" idx="10"/>
          </p:nvPr>
        </p:nvSpPr>
        <p:spPr/>
        <p:txBody>
          <a:bodyPr/>
          <a:lstStyle/>
          <a:p>
            <a:fld id="{CAFBCAC2-EE27-4F6E-9F05-544C87B0927F}" type="datetimeFigureOut">
              <a:rPr lang="hr-HR" smtClean="0"/>
              <a:t>21.11.2025</a:t>
            </a:fld>
            <a:endParaRPr lang="hr-HR"/>
          </a:p>
        </p:txBody>
      </p:sp>
      <p:sp>
        <p:nvSpPr>
          <p:cNvPr id="6" name="Footer Placeholder 5">
            <a:extLst>
              <a:ext uri="{FF2B5EF4-FFF2-40B4-BE49-F238E27FC236}">
                <a16:creationId xmlns:a16="http://schemas.microsoft.com/office/drawing/2014/main" id="{5BAC8DF7-CD22-CDB0-3834-F8D1C2DD08AE}"/>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B7067884-0519-C072-9916-81FBF90CDCE1}"/>
              </a:ext>
            </a:extLst>
          </p:cNvPr>
          <p:cNvSpPr>
            <a:spLocks noGrp="1"/>
          </p:cNvSpPr>
          <p:nvPr>
            <p:ph type="sldNum" sz="quarter" idx="12"/>
          </p:nvPr>
        </p:nvSpPr>
        <p:spPr/>
        <p:txBody>
          <a:bodyPr/>
          <a:lstStyle/>
          <a:p>
            <a:fld id="{F35E7E6D-11A5-4956-8157-D51CE376EE21}" type="slidenum">
              <a:rPr lang="hr-HR" smtClean="0"/>
              <a:t>‹#›</a:t>
            </a:fld>
            <a:endParaRPr lang="hr-HR"/>
          </a:p>
        </p:txBody>
      </p:sp>
    </p:spTree>
    <p:extLst>
      <p:ext uri="{BB962C8B-B14F-4D97-AF65-F5344CB8AC3E}">
        <p14:creationId xmlns:p14="http://schemas.microsoft.com/office/powerpoint/2010/main" val="3984340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09FE29-2FAB-E8AA-DE00-663A443F9E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a:extLst>
              <a:ext uri="{FF2B5EF4-FFF2-40B4-BE49-F238E27FC236}">
                <a16:creationId xmlns:a16="http://schemas.microsoft.com/office/drawing/2014/main" id="{EBAE9C66-1286-4AEF-6FE8-A32551AD87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BDC700A3-63CF-02EC-16BE-82ABA2D48B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FBCAC2-EE27-4F6E-9F05-544C87B0927F}" type="datetimeFigureOut">
              <a:rPr lang="hr-HR" smtClean="0"/>
              <a:t>21.11.2025</a:t>
            </a:fld>
            <a:endParaRPr lang="hr-HR"/>
          </a:p>
        </p:txBody>
      </p:sp>
      <p:sp>
        <p:nvSpPr>
          <p:cNvPr id="5" name="Footer Placeholder 4">
            <a:extLst>
              <a:ext uri="{FF2B5EF4-FFF2-40B4-BE49-F238E27FC236}">
                <a16:creationId xmlns:a16="http://schemas.microsoft.com/office/drawing/2014/main" id="{DA77FBD1-E6CC-0D90-1815-6D571F6783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hr-HR"/>
          </a:p>
        </p:txBody>
      </p:sp>
      <p:sp>
        <p:nvSpPr>
          <p:cNvPr id="6" name="Slide Number Placeholder 5">
            <a:extLst>
              <a:ext uri="{FF2B5EF4-FFF2-40B4-BE49-F238E27FC236}">
                <a16:creationId xmlns:a16="http://schemas.microsoft.com/office/drawing/2014/main" id="{1790A1F2-E43D-D603-5798-62F055EABB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35E7E6D-11A5-4956-8157-D51CE376EE21}" type="slidenum">
              <a:rPr lang="hr-HR" smtClean="0"/>
              <a:t>‹#›</a:t>
            </a:fld>
            <a:endParaRPr lang="hr-HR"/>
          </a:p>
        </p:txBody>
      </p:sp>
    </p:spTree>
    <p:extLst>
      <p:ext uri="{BB962C8B-B14F-4D97-AF65-F5344CB8AC3E}">
        <p14:creationId xmlns:p14="http://schemas.microsoft.com/office/powerpoint/2010/main" val="3857127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http://www.sn.pgz.hr/default.asp?Link=odluke&amp;id=33668"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sn.pgz.hr/default.asp?Link=odluke&amp;id=33668"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077E84AE-790C-5CBE-9259-C68620657EA7}"/>
              </a:ext>
            </a:extLst>
          </p:cNvPr>
          <p:cNvSpPr>
            <a:spLocks noGrp="1"/>
          </p:cNvSpPr>
          <p:nvPr>
            <p:ph type="title"/>
          </p:nvPr>
        </p:nvSpPr>
        <p:spPr>
          <a:xfrm>
            <a:off x="4402319" y="479493"/>
            <a:ext cx="6951482" cy="1325563"/>
          </a:xfrm>
        </p:spPr>
        <p:txBody>
          <a:bodyPr>
            <a:normAutofit fontScale="90000"/>
          </a:bodyPr>
          <a:lstStyle/>
          <a:p>
            <a:r>
              <a:rPr lang="hr-HR" sz="5400" b="1" dirty="0"/>
              <a:t>Zbor građana mjesta </a:t>
            </a:r>
            <a:r>
              <a:rPr lang="hr-HR" sz="5400" b="1" dirty="0" err="1"/>
              <a:t>Ičići</a:t>
            </a:r>
            <a:endParaRPr lang="hr-HR" sz="5400" b="1" dirty="0"/>
          </a:p>
        </p:txBody>
      </p:sp>
      <p:sp>
        <p:nvSpPr>
          <p:cNvPr id="2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Slika 4">
            <a:extLst>
              <a:ext uri="{FF2B5EF4-FFF2-40B4-BE49-F238E27FC236}">
                <a16:creationId xmlns:a16="http://schemas.microsoft.com/office/drawing/2014/main" id="{B4C1E8BA-1604-5671-6DDA-961343CDB692}"/>
              </a:ext>
            </a:extLst>
          </p:cNvPr>
          <p:cNvPicPr>
            <a:picLocks noChangeAspect="1"/>
          </p:cNvPicPr>
          <p:nvPr/>
        </p:nvPicPr>
        <p:blipFill>
          <a:blip r:embed="rId2"/>
          <a:stretch>
            <a:fillRect/>
          </a:stretch>
        </p:blipFill>
        <p:spPr>
          <a:xfrm>
            <a:off x="707111" y="282693"/>
            <a:ext cx="2359939" cy="374593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Rezervirano mjesto sadržaja 2">
            <a:extLst>
              <a:ext uri="{FF2B5EF4-FFF2-40B4-BE49-F238E27FC236}">
                <a16:creationId xmlns:a16="http://schemas.microsoft.com/office/drawing/2014/main" id="{381E1CC5-1443-647F-438E-68B70432ECCE}"/>
              </a:ext>
            </a:extLst>
          </p:cNvPr>
          <p:cNvSpPr>
            <a:spLocks noGrp="1"/>
          </p:cNvSpPr>
          <p:nvPr>
            <p:ph idx="1"/>
          </p:nvPr>
        </p:nvSpPr>
        <p:spPr>
          <a:xfrm>
            <a:off x="3846136" y="1984443"/>
            <a:ext cx="7711125" cy="4192520"/>
          </a:xfrm>
        </p:spPr>
        <p:txBody>
          <a:bodyPr>
            <a:normAutofit fontScale="85000" lnSpcReduction="10000"/>
          </a:bodyPr>
          <a:lstStyle/>
          <a:p>
            <a:pPr marL="0" indent="0">
              <a:buNone/>
            </a:pPr>
            <a:endParaRPr lang="hr-HR" b="1" dirty="0"/>
          </a:p>
          <a:p>
            <a:pPr marL="0" indent="0">
              <a:buNone/>
            </a:pPr>
            <a:endParaRPr lang="hr-HR" b="1" dirty="0"/>
          </a:p>
          <a:p>
            <a:pPr marL="0" indent="0" algn="ctr">
              <a:buNone/>
            </a:pPr>
            <a:r>
              <a:rPr lang="hr-HR" sz="7100" b="1" dirty="0">
                <a:solidFill>
                  <a:srgbClr val="FF0000"/>
                </a:solidFill>
              </a:rPr>
              <a:t>Kako će se upravljati plažom </a:t>
            </a:r>
            <a:r>
              <a:rPr lang="hr-HR" sz="7100" b="1" dirty="0" err="1">
                <a:solidFill>
                  <a:srgbClr val="FF0000"/>
                </a:solidFill>
              </a:rPr>
              <a:t>Ičići</a:t>
            </a:r>
            <a:r>
              <a:rPr lang="hr-HR" sz="7100" b="1" dirty="0">
                <a:solidFill>
                  <a:srgbClr val="FF0000"/>
                </a:solidFill>
              </a:rPr>
              <a:t> ?</a:t>
            </a:r>
          </a:p>
          <a:p>
            <a:pPr marL="0" indent="0">
              <a:buNone/>
            </a:pPr>
            <a:endParaRPr lang="hr-HR" sz="4000" b="1" dirty="0">
              <a:solidFill>
                <a:srgbClr val="FF0000"/>
              </a:solidFill>
            </a:endParaRPr>
          </a:p>
          <a:p>
            <a:pPr marL="0" indent="0">
              <a:buNone/>
            </a:pPr>
            <a:endParaRPr lang="hr-HR" sz="4000" b="1" dirty="0">
              <a:solidFill>
                <a:srgbClr val="FF0000"/>
              </a:solidFill>
            </a:endParaRPr>
          </a:p>
          <a:p>
            <a:pPr marL="0" indent="0" algn="r">
              <a:buNone/>
            </a:pPr>
            <a:r>
              <a:rPr lang="hr-HR" sz="4000" b="1" dirty="0">
                <a:solidFill>
                  <a:srgbClr val="FF0000"/>
                </a:solidFill>
              </a:rPr>
              <a:t>						</a:t>
            </a:r>
            <a:r>
              <a:rPr lang="hr-HR" sz="3000" b="1" dirty="0">
                <a:solidFill>
                  <a:srgbClr val="FF0000"/>
                </a:solidFill>
              </a:rPr>
              <a:t>21.11.2025</a:t>
            </a:r>
            <a:endParaRPr lang="hr-HR" sz="4000" b="1" dirty="0">
              <a:solidFill>
                <a:srgbClr val="FF0000"/>
              </a:solidFill>
            </a:endParaRPr>
          </a:p>
        </p:txBody>
      </p:sp>
    </p:spTree>
    <p:extLst>
      <p:ext uri="{BB962C8B-B14F-4D97-AF65-F5344CB8AC3E}">
        <p14:creationId xmlns:p14="http://schemas.microsoft.com/office/powerpoint/2010/main" val="1002034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C8B8F-3CEF-CE24-6296-55127E75F1C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193E368-DEAD-4167-77B2-7565FC92A918}"/>
              </a:ext>
            </a:extLst>
          </p:cNvPr>
          <p:cNvSpPr txBox="1"/>
          <p:nvPr/>
        </p:nvSpPr>
        <p:spPr>
          <a:xfrm>
            <a:off x="5521569" y="485336"/>
            <a:ext cx="6087335" cy="369332"/>
          </a:xfrm>
          <a:prstGeom prst="rect">
            <a:avLst/>
          </a:prstGeom>
          <a:noFill/>
        </p:spPr>
        <p:txBody>
          <a:bodyPr wrap="square">
            <a:spAutoFit/>
          </a:bodyPr>
          <a:lstStyle/>
          <a:p>
            <a:r>
              <a:rPr lang="hr-HR" dirty="0"/>
              <a:t>UPU </a:t>
            </a:r>
            <a:r>
              <a:rPr lang="hr-HR" dirty="0" err="1"/>
              <a:t>Ičići</a:t>
            </a:r>
            <a:r>
              <a:rPr lang="hr-HR" dirty="0"/>
              <a:t>- </a:t>
            </a:r>
          </a:p>
        </p:txBody>
      </p:sp>
      <p:pic>
        <p:nvPicPr>
          <p:cNvPr id="10" name="Picture 9">
            <a:extLst>
              <a:ext uri="{FF2B5EF4-FFF2-40B4-BE49-F238E27FC236}">
                <a16:creationId xmlns:a16="http://schemas.microsoft.com/office/drawing/2014/main" id="{9192A0B6-56A1-6586-F5BE-D1B35B0B09AA}"/>
              </a:ext>
            </a:extLst>
          </p:cNvPr>
          <p:cNvPicPr>
            <a:picLocks noChangeAspect="1"/>
          </p:cNvPicPr>
          <p:nvPr/>
        </p:nvPicPr>
        <p:blipFill>
          <a:blip r:embed="rId2"/>
          <a:stretch>
            <a:fillRect/>
          </a:stretch>
        </p:blipFill>
        <p:spPr>
          <a:xfrm>
            <a:off x="0" y="375204"/>
            <a:ext cx="9045724" cy="5997460"/>
          </a:xfrm>
          <a:prstGeom prst="rect">
            <a:avLst/>
          </a:prstGeom>
        </p:spPr>
      </p:pic>
      <p:pic>
        <p:nvPicPr>
          <p:cNvPr id="8" name="Picture 7">
            <a:extLst>
              <a:ext uri="{FF2B5EF4-FFF2-40B4-BE49-F238E27FC236}">
                <a16:creationId xmlns:a16="http://schemas.microsoft.com/office/drawing/2014/main" id="{1C6802BC-25A7-350D-FF26-0299CA160C13}"/>
              </a:ext>
            </a:extLst>
          </p:cNvPr>
          <p:cNvPicPr>
            <a:picLocks noChangeAspect="1"/>
          </p:cNvPicPr>
          <p:nvPr/>
        </p:nvPicPr>
        <p:blipFill>
          <a:blip r:embed="rId3"/>
          <a:stretch>
            <a:fillRect/>
          </a:stretch>
        </p:blipFill>
        <p:spPr>
          <a:xfrm>
            <a:off x="5185479" y="2910348"/>
            <a:ext cx="6533920" cy="3462316"/>
          </a:xfrm>
          <a:prstGeom prst="rect">
            <a:avLst/>
          </a:prstGeom>
        </p:spPr>
      </p:pic>
      <p:sp>
        <p:nvSpPr>
          <p:cNvPr id="12" name="TextBox 11">
            <a:extLst>
              <a:ext uri="{FF2B5EF4-FFF2-40B4-BE49-F238E27FC236}">
                <a16:creationId xmlns:a16="http://schemas.microsoft.com/office/drawing/2014/main" id="{15EC1A0E-0F0F-EA89-ECD8-A155359BF567}"/>
              </a:ext>
            </a:extLst>
          </p:cNvPr>
          <p:cNvSpPr txBox="1"/>
          <p:nvPr/>
        </p:nvSpPr>
        <p:spPr>
          <a:xfrm>
            <a:off x="6675266" y="485336"/>
            <a:ext cx="6450798" cy="461665"/>
          </a:xfrm>
          <a:prstGeom prst="rect">
            <a:avLst/>
          </a:prstGeom>
          <a:noFill/>
        </p:spPr>
        <p:txBody>
          <a:bodyPr wrap="square">
            <a:spAutoFit/>
          </a:bodyPr>
          <a:lstStyle/>
          <a:p>
            <a:pPr algn="l" fontAlgn="base">
              <a:buNone/>
            </a:pPr>
            <a:r>
              <a:rPr lang="hr-HR" sz="2400" b="1" i="0" dirty="0">
                <a:effectLst/>
                <a:latin typeface="+mj-lt"/>
              </a:rPr>
              <a:t>UPU naselja </a:t>
            </a:r>
            <a:r>
              <a:rPr lang="hr-HR" sz="2400" b="1" i="0" dirty="0" err="1">
                <a:effectLst/>
                <a:latin typeface="+mj-lt"/>
              </a:rPr>
              <a:t>Ičići</a:t>
            </a:r>
            <a:r>
              <a:rPr lang="hr-HR" sz="2400" b="1" i="0" dirty="0">
                <a:effectLst/>
                <a:latin typeface="+mj-lt"/>
              </a:rPr>
              <a:t> (UPU 2) – ID</a:t>
            </a:r>
            <a:r>
              <a:rPr lang="hr-HR" sz="2400" b="1" dirty="0">
                <a:latin typeface="+mj-lt"/>
              </a:rPr>
              <a:t>, </a:t>
            </a:r>
            <a:r>
              <a:rPr lang="hr-HR" sz="2400" b="0" i="0" dirty="0">
                <a:effectLst/>
                <a:latin typeface="+mj-lt"/>
              </a:rPr>
              <a:t>SN </a:t>
            </a:r>
            <a:r>
              <a:rPr lang="hr-HR" sz="2400" b="0" i="0" dirty="0">
                <a:effectLst/>
                <a:latin typeface="+mj-lt"/>
                <a:hlinkClick r:id="rId4">
                  <a:extLst>
                    <a:ext uri="{A12FA001-AC4F-418D-AE19-62706E023703}">
                      <ahyp:hlinkClr xmlns:ahyp="http://schemas.microsoft.com/office/drawing/2018/hyperlinkcolor" val="tx"/>
                    </a:ext>
                  </a:extLst>
                </a:hlinkClick>
              </a:rPr>
              <a:t>2016-08</a:t>
            </a:r>
            <a:endParaRPr lang="hr-HR" sz="2400" b="0" i="0" dirty="0">
              <a:effectLst/>
              <a:latin typeface="+mj-lt"/>
            </a:endParaRPr>
          </a:p>
        </p:txBody>
      </p:sp>
    </p:spTree>
    <p:extLst>
      <p:ext uri="{BB962C8B-B14F-4D97-AF65-F5344CB8AC3E}">
        <p14:creationId xmlns:p14="http://schemas.microsoft.com/office/powerpoint/2010/main" val="41737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8B3C6-E326-9FFF-3B80-1EDF84AE8FA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51B787C-45D8-C404-624C-BF317BD76453}"/>
              </a:ext>
            </a:extLst>
          </p:cNvPr>
          <p:cNvPicPr>
            <a:picLocks noChangeAspect="1"/>
          </p:cNvPicPr>
          <p:nvPr/>
        </p:nvPicPr>
        <p:blipFill>
          <a:blip r:embed="rId2"/>
          <a:stretch>
            <a:fillRect/>
          </a:stretch>
        </p:blipFill>
        <p:spPr>
          <a:xfrm>
            <a:off x="1056235" y="1221295"/>
            <a:ext cx="8964062" cy="4461750"/>
          </a:xfrm>
          <a:prstGeom prst="rect">
            <a:avLst/>
          </a:prstGeom>
        </p:spPr>
      </p:pic>
      <p:sp>
        <p:nvSpPr>
          <p:cNvPr id="2" name="TextBox 1">
            <a:extLst>
              <a:ext uri="{FF2B5EF4-FFF2-40B4-BE49-F238E27FC236}">
                <a16:creationId xmlns:a16="http://schemas.microsoft.com/office/drawing/2014/main" id="{E6D09A66-AE7E-BE4A-8048-7BEA3270DE83}"/>
              </a:ext>
            </a:extLst>
          </p:cNvPr>
          <p:cNvSpPr txBox="1"/>
          <p:nvPr/>
        </p:nvSpPr>
        <p:spPr>
          <a:xfrm>
            <a:off x="1056235" y="446007"/>
            <a:ext cx="6450798" cy="461665"/>
          </a:xfrm>
          <a:prstGeom prst="rect">
            <a:avLst/>
          </a:prstGeom>
          <a:noFill/>
        </p:spPr>
        <p:txBody>
          <a:bodyPr wrap="square">
            <a:spAutoFit/>
          </a:bodyPr>
          <a:lstStyle/>
          <a:p>
            <a:pPr algn="l" fontAlgn="base">
              <a:buNone/>
            </a:pPr>
            <a:r>
              <a:rPr lang="hr-HR" sz="2400" b="1" i="0" dirty="0">
                <a:effectLst/>
                <a:latin typeface="+mj-lt"/>
              </a:rPr>
              <a:t>UPU naselja </a:t>
            </a:r>
            <a:r>
              <a:rPr lang="hr-HR" sz="2400" b="1" i="0" dirty="0" err="1">
                <a:effectLst/>
                <a:latin typeface="+mj-lt"/>
              </a:rPr>
              <a:t>Ičići</a:t>
            </a:r>
            <a:r>
              <a:rPr lang="hr-HR" sz="2400" b="1" i="0" dirty="0">
                <a:effectLst/>
                <a:latin typeface="+mj-lt"/>
              </a:rPr>
              <a:t> (UPU 2) – ID</a:t>
            </a:r>
            <a:r>
              <a:rPr lang="hr-HR" sz="2400" b="1" dirty="0">
                <a:latin typeface="+mj-lt"/>
              </a:rPr>
              <a:t>, </a:t>
            </a:r>
            <a:r>
              <a:rPr lang="hr-HR" sz="2400" b="0" i="0" dirty="0">
                <a:effectLst/>
                <a:latin typeface="+mj-lt"/>
              </a:rPr>
              <a:t>SN </a:t>
            </a:r>
            <a:r>
              <a:rPr lang="hr-HR" sz="2400" b="0" i="0" dirty="0">
                <a:effectLst/>
                <a:latin typeface="+mj-lt"/>
                <a:hlinkClick r:id="rId3">
                  <a:extLst>
                    <a:ext uri="{A12FA001-AC4F-418D-AE19-62706E023703}">
                      <ahyp:hlinkClr xmlns:ahyp="http://schemas.microsoft.com/office/drawing/2018/hyperlinkcolor" val="tx"/>
                    </a:ext>
                  </a:extLst>
                </a:hlinkClick>
              </a:rPr>
              <a:t>2016-08</a:t>
            </a:r>
            <a:endParaRPr lang="hr-HR" sz="2400" b="0" i="0" dirty="0">
              <a:effectLst/>
              <a:latin typeface="+mj-lt"/>
            </a:endParaRPr>
          </a:p>
        </p:txBody>
      </p:sp>
    </p:spTree>
    <p:extLst>
      <p:ext uri="{BB962C8B-B14F-4D97-AF65-F5344CB8AC3E}">
        <p14:creationId xmlns:p14="http://schemas.microsoft.com/office/powerpoint/2010/main" val="237462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niOkvir 2">
            <a:extLst>
              <a:ext uri="{FF2B5EF4-FFF2-40B4-BE49-F238E27FC236}">
                <a16:creationId xmlns:a16="http://schemas.microsoft.com/office/drawing/2014/main" id="{6267A01F-DE82-C617-15BC-AF3623DF71E0}"/>
              </a:ext>
            </a:extLst>
          </p:cNvPr>
          <p:cNvSpPr txBox="1"/>
          <p:nvPr/>
        </p:nvSpPr>
        <p:spPr>
          <a:xfrm>
            <a:off x="849590" y="680596"/>
            <a:ext cx="10897385" cy="5262979"/>
          </a:xfrm>
          <a:prstGeom prst="rect">
            <a:avLst/>
          </a:prstGeom>
          <a:noFill/>
        </p:spPr>
        <p:txBody>
          <a:bodyPr wrap="square">
            <a:spAutoFit/>
          </a:bodyPr>
          <a:lstStyle/>
          <a:p>
            <a:r>
              <a:rPr lang="hr-HR" sz="3200" b="1" dirty="0"/>
              <a:t>PRIJEDLOG </a:t>
            </a:r>
            <a:r>
              <a:rPr lang="hr-HR" sz="3200" dirty="0"/>
              <a:t>ZAKLJUČKA VIJEĆA MJESNOG ODBORA IČIĆI</a:t>
            </a:r>
          </a:p>
          <a:p>
            <a:r>
              <a:rPr lang="hr-HR" sz="3200" dirty="0"/>
              <a:t>o smjernicama za buduće uređenje, upravljanje i nadzor nad plažom </a:t>
            </a:r>
            <a:r>
              <a:rPr lang="hr-HR" sz="3200" dirty="0" err="1"/>
              <a:t>Ičići</a:t>
            </a:r>
            <a:endParaRPr lang="hr-HR" sz="3200" dirty="0"/>
          </a:p>
          <a:p>
            <a:endParaRPr lang="hr-HR" dirty="0"/>
          </a:p>
          <a:p>
            <a:endParaRPr lang="hr-HR" dirty="0"/>
          </a:p>
          <a:p>
            <a:endParaRPr lang="hr-HR" dirty="0"/>
          </a:p>
          <a:p>
            <a:endParaRPr lang="hr-HR" dirty="0"/>
          </a:p>
          <a:p>
            <a:endParaRPr lang="hr-HR" dirty="0"/>
          </a:p>
          <a:p>
            <a:r>
              <a:rPr lang="hr-HR" sz="2400" b="1" dirty="0"/>
              <a:t>I. Uvodne napomene</a:t>
            </a:r>
          </a:p>
          <a:p>
            <a:r>
              <a:rPr lang="hr-HR" dirty="0"/>
              <a:t>Polazeći od načela javnog interesa, jednakog pristupa pomorskom dobru i održivog korištenja</a:t>
            </a:r>
          </a:p>
          <a:p>
            <a:r>
              <a:rPr lang="hr-HR" dirty="0"/>
              <a:t>morskih plaža, Vijeće mjesnog odbora </a:t>
            </a:r>
            <a:r>
              <a:rPr lang="hr-HR" dirty="0" err="1"/>
              <a:t>Ičići</a:t>
            </a:r>
            <a:r>
              <a:rPr lang="hr-HR" dirty="0"/>
              <a:t> (u daljnjem tekstu: VMO) utvrđuje da je plaža </a:t>
            </a:r>
            <a:r>
              <a:rPr lang="hr-HR" dirty="0" err="1"/>
              <a:t>Ičići</a:t>
            </a:r>
            <a:endParaRPr lang="hr-HR" dirty="0"/>
          </a:p>
          <a:p>
            <a:r>
              <a:rPr lang="hr-HR" dirty="0"/>
              <a:t>značajan javni prostor od interesa za lokalnu zajednicu, građane i posjetitelje te ključan element</a:t>
            </a:r>
          </a:p>
          <a:p>
            <a:r>
              <a:rPr lang="hr-HR" dirty="0"/>
              <a:t>identiteta naselja </a:t>
            </a:r>
            <a:r>
              <a:rPr lang="hr-HR" dirty="0" err="1"/>
              <a:t>Ičići</a:t>
            </a:r>
            <a:r>
              <a:rPr lang="hr-HR" dirty="0"/>
              <a:t>.</a:t>
            </a:r>
          </a:p>
          <a:p>
            <a:r>
              <a:rPr lang="hr-HR" dirty="0"/>
              <a:t>VMO smatra da je, neovisno o tome koji će model upravljanja biti primijenjen, potrebno jasno</a:t>
            </a:r>
          </a:p>
          <a:p>
            <a:r>
              <a:rPr lang="hr-HR" dirty="0"/>
              <a:t>definirati standarde javnog interesa, načine uključivanja građana i mehanizme nadzora, te</a:t>
            </a:r>
          </a:p>
          <a:p>
            <a:r>
              <a:rPr lang="hr-HR" dirty="0"/>
              <a:t>donosi sljedeće smjernice.</a:t>
            </a:r>
          </a:p>
        </p:txBody>
      </p:sp>
    </p:spTree>
    <p:extLst>
      <p:ext uri="{BB962C8B-B14F-4D97-AF65-F5344CB8AC3E}">
        <p14:creationId xmlns:p14="http://schemas.microsoft.com/office/powerpoint/2010/main" val="2486348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niOkvir 2">
            <a:extLst>
              <a:ext uri="{FF2B5EF4-FFF2-40B4-BE49-F238E27FC236}">
                <a16:creationId xmlns:a16="http://schemas.microsoft.com/office/drawing/2014/main" id="{B184A879-C980-65F6-4B42-A7AF14957E6B}"/>
              </a:ext>
            </a:extLst>
          </p:cNvPr>
          <p:cNvSpPr txBox="1"/>
          <p:nvPr/>
        </p:nvSpPr>
        <p:spPr>
          <a:xfrm>
            <a:off x="491765" y="430313"/>
            <a:ext cx="11208470" cy="6001643"/>
          </a:xfrm>
          <a:prstGeom prst="rect">
            <a:avLst/>
          </a:prstGeom>
          <a:noFill/>
        </p:spPr>
        <p:txBody>
          <a:bodyPr wrap="square">
            <a:spAutoFit/>
          </a:bodyPr>
          <a:lstStyle/>
          <a:p>
            <a:r>
              <a:rPr lang="hr-HR" sz="2400" b="1" dirty="0"/>
              <a:t>II. Smjernice VMO </a:t>
            </a:r>
            <a:r>
              <a:rPr lang="hr-HR" sz="2400" b="1" dirty="0" err="1"/>
              <a:t>Ičići</a:t>
            </a:r>
            <a:endParaRPr lang="hr-HR" sz="2400" b="1" dirty="0"/>
          </a:p>
          <a:p>
            <a:endParaRPr lang="hr-HR" b="1" dirty="0"/>
          </a:p>
          <a:p>
            <a:r>
              <a:rPr lang="hr-HR" b="1" dirty="0"/>
              <a:t>1. Sudjelovanje zajednice i VMO-a</a:t>
            </a:r>
          </a:p>
          <a:p>
            <a:r>
              <a:rPr lang="hr-HR" dirty="0"/>
              <a:t>VMO poziva nadležne gradske i županijske službe da:</a:t>
            </a:r>
          </a:p>
          <a:p>
            <a:r>
              <a:rPr lang="hr-HR" dirty="0"/>
              <a:t>1.1. u proces izrade smjernica, pripreme projektnog zadatka i natječajne dokumentacije za</a:t>
            </a:r>
          </a:p>
          <a:p>
            <a:r>
              <a:rPr lang="hr-HR" dirty="0"/>
              <a:t>uređenje plaže </a:t>
            </a:r>
            <a:r>
              <a:rPr lang="hr-HR" dirty="0" err="1"/>
              <a:t>Ičići</a:t>
            </a:r>
            <a:r>
              <a:rPr lang="hr-HR" dirty="0"/>
              <a:t> uključe predstavnike lokalne zajednice, uključujući najmanje jednog člana</a:t>
            </a:r>
          </a:p>
          <a:p>
            <a:r>
              <a:rPr lang="hr-HR" dirty="0"/>
              <a:t>VMO-a i dvoje građana </a:t>
            </a:r>
            <a:r>
              <a:rPr lang="hr-HR" dirty="0" err="1"/>
              <a:t>Ičića</a:t>
            </a:r>
            <a:r>
              <a:rPr lang="hr-HR" dirty="0"/>
              <a:t>;</a:t>
            </a:r>
          </a:p>
          <a:p>
            <a:r>
              <a:rPr lang="hr-HR" dirty="0"/>
              <a:t>1.2. osiguraju sudjelovanje predstavnika VMO-a u odabiru izrađivača idejnog rješenja uređenja</a:t>
            </a:r>
          </a:p>
          <a:p>
            <a:r>
              <a:rPr lang="hr-HR" dirty="0"/>
              <a:t>plaže </a:t>
            </a:r>
            <a:r>
              <a:rPr lang="hr-HR" dirty="0" err="1"/>
              <a:t>Ičići</a:t>
            </a:r>
            <a:r>
              <a:rPr lang="hr-HR" dirty="0"/>
              <a:t>, uz mogućnost davanja mišljenja i prijedloga u postupku ocjenjivanja natječajnih</a:t>
            </a:r>
          </a:p>
          <a:p>
            <a:r>
              <a:rPr lang="hr-HR" dirty="0"/>
              <a:t>prijava;</a:t>
            </a:r>
          </a:p>
          <a:p>
            <a:r>
              <a:rPr lang="hr-HR" dirty="0"/>
              <a:t>1.3. omoguće sudjelovanje VMO-a u praćenju realizacije projekta uređenja plaže </a:t>
            </a:r>
            <a:r>
              <a:rPr lang="hr-HR" dirty="0" err="1"/>
              <a:t>Ičići</a:t>
            </a:r>
            <a:r>
              <a:rPr lang="hr-HR" dirty="0"/>
              <a:t>, kao člana</a:t>
            </a:r>
          </a:p>
          <a:p>
            <a:r>
              <a:rPr lang="hr-HR" dirty="0"/>
              <a:t>ili promatrača u povjerenstvu koje nadzire provedbu ugovora i ispunjenje projektnih obveza;</a:t>
            </a:r>
          </a:p>
          <a:p>
            <a:r>
              <a:rPr lang="hr-HR" dirty="0"/>
              <a:t>1.4. osiguraju pravodobno informiranje VMO-a o svim koracima u vezi s planiranjem, uređenjem</a:t>
            </a:r>
          </a:p>
          <a:p>
            <a:r>
              <a:rPr lang="hr-HR" dirty="0"/>
              <a:t>i dodjelom prava korištenja plaže te mogućnost davanja mišljenja prije donošenja odluka.</a:t>
            </a:r>
          </a:p>
          <a:p>
            <a:endParaRPr lang="hr-HR" dirty="0"/>
          </a:p>
          <a:p>
            <a:r>
              <a:rPr lang="hr-HR" b="1" dirty="0"/>
              <a:t>2. Cjelovitost uređenja i obuhvat projekta</a:t>
            </a:r>
          </a:p>
          <a:p>
            <a:r>
              <a:rPr lang="hr-HR" dirty="0"/>
              <a:t>VMO poziva nadležne gradske i županijske službe da:</a:t>
            </a:r>
          </a:p>
          <a:p>
            <a:r>
              <a:rPr lang="hr-HR" dirty="0"/>
              <a:t>2.1. osiguraju da uređenje plaže obuhvati cijelu funkcionalnu cjelinu – kopneni i podmorski dio –</a:t>
            </a:r>
          </a:p>
          <a:p>
            <a:r>
              <a:rPr lang="hr-HR" dirty="0"/>
              <a:t>neovisno o tome odnosi li se ugovoreno pravo korištenja samo na dio plaže;</a:t>
            </a:r>
          </a:p>
          <a:p>
            <a:r>
              <a:rPr lang="hr-HR" dirty="0"/>
              <a:t>2.2. u projekt uređenja uključe sanaciju podmorja, uređenje zaštitnih konstrukcija i elemente</a:t>
            </a:r>
          </a:p>
          <a:p>
            <a:r>
              <a:rPr lang="hr-HR" dirty="0"/>
              <a:t>zaštite od valova, radi očuvanja sigurnosti i stabilnosti obale.</a:t>
            </a:r>
          </a:p>
        </p:txBody>
      </p:sp>
    </p:spTree>
    <p:extLst>
      <p:ext uri="{BB962C8B-B14F-4D97-AF65-F5344CB8AC3E}">
        <p14:creationId xmlns:p14="http://schemas.microsoft.com/office/powerpoint/2010/main" val="384431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niOkvir 2">
            <a:extLst>
              <a:ext uri="{FF2B5EF4-FFF2-40B4-BE49-F238E27FC236}">
                <a16:creationId xmlns:a16="http://schemas.microsoft.com/office/drawing/2014/main" id="{81D194DE-D09A-437C-6ACC-81A61B37AE4C}"/>
              </a:ext>
            </a:extLst>
          </p:cNvPr>
          <p:cNvSpPr txBox="1"/>
          <p:nvPr/>
        </p:nvSpPr>
        <p:spPr>
          <a:xfrm>
            <a:off x="565609" y="496301"/>
            <a:ext cx="11717517" cy="5724644"/>
          </a:xfrm>
          <a:prstGeom prst="rect">
            <a:avLst/>
          </a:prstGeom>
          <a:noFill/>
        </p:spPr>
        <p:txBody>
          <a:bodyPr wrap="square">
            <a:spAutoFit/>
          </a:bodyPr>
          <a:lstStyle/>
          <a:p>
            <a:r>
              <a:rPr lang="hr-HR" b="1" dirty="0"/>
              <a:t>3. Javni pristup i jednaka dostupnost</a:t>
            </a:r>
          </a:p>
          <a:p>
            <a:r>
              <a:rPr lang="hr-HR" dirty="0"/>
              <a:t>VMO poziva nadležne gradske i županijske službe da:</a:t>
            </a:r>
          </a:p>
          <a:p>
            <a:r>
              <a:rPr lang="hr-HR" dirty="0"/>
              <a:t>3.1. osiguraju da cijela plaža </a:t>
            </a:r>
            <a:r>
              <a:rPr lang="hr-HR" dirty="0" err="1"/>
              <a:t>Ičići</a:t>
            </a:r>
            <a:r>
              <a:rPr lang="hr-HR" dirty="0"/>
              <a:t> ostane javna i slobodno dostupna svima, bez fizičkih ograda ili</a:t>
            </a:r>
          </a:p>
          <a:p>
            <a:r>
              <a:rPr lang="hr-HR" dirty="0"/>
              <a:t>zapreka;</a:t>
            </a:r>
          </a:p>
          <a:p>
            <a:r>
              <a:rPr lang="hr-HR" dirty="0"/>
              <a:t>3.2. u okviru uređenja i održavanja plaže osiguraju siguran i nesmetan pristup moru za različite</a:t>
            </a:r>
          </a:p>
          <a:p>
            <a:r>
              <a:rPr lang="hr-HR" dirty="0"/>
              <a:t>kategorije korisnika, uključujući malu djecu, starije osobe te osobe smanjene pokretljivosti, kroz</a:t>
            </a:r>
          </a:p>
          <a:p>
            <a:r>
              <a:rPr lang="hr-HR" dirty="0"/>
              <a:t>postavljanje blagih rampi, rukohvata, </a:t>
            </a:r>
            <a:r>
              <a:rPr lang="hr-HR" dirty="0" err="1"/>
              <a:t>neklizajućih</a:t>
            </a:r>
            <a:r>
              <a:rPr lang="hr-HR" dirty="0"/>
              <a:t> pristupnih površina, pomoćnih sprava i</a:t>
            </a:r>
          </a:p>
          <a:p>
            <a:r>
              <a:rPr lang="hr-HR" dirty="0"/>
              <a:t>oznaka, uz redovito održavanje radi sigurnog ulaza i izlaza iz mora.</a:t>
            </a:r>
          </a:p>
          <a:p>
            <a:endParaRPr lang="hr-HR" dirty="0"/>
          </a:p>
          <a:p>
            <a:r>
              <a:rPr lang="hr-HR" b="1" dirty="0"/>
              <a:t>4. Nadzor i sankcije</a:t>
            </a:r>
          </a:p>
          <a:p>
            <a:r>
              <a:rPr lang="hr-HR" dirty="0"/>
              <a:t>VMO poziva nadležne gradske i županijske službe da:</a:t>
            </a:r>
          </a:p>
          <a:p>
            <a:r>
              <a:rPr lang="hr-HR" dirty="0"/>
              <a:t>4.1. osiguraju redoviti komunalni i pomorski nadzor nad plažom </a:t>
            </a:r>
            <a:r>
              <a:rPr lang="hr-HR" dirty="0" err="1"/>
              <a:t>Ičići</a:t>
            </a:r>
            <a:r>
              <a:rPr lang="hr-HR" dirty="0"/>
              <a:t>, uz javno objavljene</a:t>
            </a:r>
          </a:p>
          <a:p>
            <a:r>
              <a:rPr lang="hr-HR" dirty="0"/>
              <a:t>zapisnike i godišnja izvješća o provedbi;</a:t>
            </a:r>
          </a:p>
          <a:p>
            <a:r>
              <a:rPr lang="hr-HR" dirty="0"/>
              <a:t>4.2. svako kršenje uvjeta korištenja (nepoštivanje javnog pristupa, prekoračenje zauzeća,</a:t>
            </a:r>
          </a:p>
          <a:p>
            <a:r>
              <a:rPr lang="hr-HR" dirty="0"/>
              <a:t>neodržavanje, nepoštivanje okolišnih standarda) sankcioniraju primjenom zakonom propisanih</a:t>
            </a:r>
          </a:p>
          <a:p>
            <a:r>
              <a:rPr lang="hr-HR" dirty="0"/>
              <a:t>mjera;</a:t>
            </a:r>
          </a:p>
          <a:p>
            <a:r>
              <a:rPr lang="hr-HR" dirty="0"/>
              <a:t>4.3. u slučaju kada građani nakon početka provedbe koncesije ili ugovora uoče nepravilnosti u</a:t>
            </a:r>
          </a:p>
          <a:p>
            <a:r>
              <a:rPr lang="hr-HR" dirty="0"/>
              <a:t>korištenju ili uređenju plaže, pravodobno provedu nadzor i, ako se nepravilnosti utvrde, izreknu</a:t>
            </a:r>
          </a:p>
          <a:p>
            <a:r>
              <a:rPr lang="hr-HR" dirty="0"/>
              <a:t>odgovarajuće sankcije putem komunalnog ili pomorskog redarstva, uključujući upozorenja,</a:t>
            </a:r>
          </a:p>
          <a:p>
            <a:r>
              <a:rPr lang="hr-HR" dirty="0"/>
              <a:t>novčane kazne i druge mjere propisane zakonom.</a:t>
            </a:r>
          </a:p>
        </p:txBody>
      </p:sp>
    </p:spTree>
    <p:extLst>
      <p:ext uri="{BB962C8B-B14F-4D97-AF65-F5344CB8AC3E}">
        <p14:creationId xmlns:p14="http://schemas.microsoft.com/office/powerpoint/2010/main" val="4080199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niOkvir 2">
            <a:extLst>
              <a:ext uri="{FF2B5EF4-FFF2-40B4-BE49-F238E27FC236}">
                <a16:creationId xmlns:a16="http://schemas.microsoft.com/office/drawing/2014/main" id="{E5EDF4B8-D4D9-0762-BBE6-4CD7D88A6190}"/>
              </a:ext>
            </a:extLst>
          </p:cNvPr>
          <p:cNvSpPr txBox="1"/>
          <p:nvPr/>
        </p:nvSpPr>
        <p:spPr>
          <a:xfrm>
            <a:off x="1150070" y="1446197"/>
            <a:ext cx="9615339" cy="2769989"/>
          </a:xfrm>
          <a:prstGeom prst="rect">
            <a:avLst/>
          </a:prstGeom>
          <a:noFill/>
        </p:spPr>
        <p:txBody>
          <a:bodyPr wrap="square">
            <a:spAutoFit/>
          </a:bodyPr>
          <a:lstStyle/>
          <a:p>
            <a:r>
              <a:rPr lang="hr-HR" sz="2400" b="1" dirty="0"/>
              <a:t>III. Zaključne odredbe</a:t>
            </a:r>
          </a:p>
          <a:p>
            <a:endParaRPr lang="hr-HR" sz="2400" b="1" dirty="0"/>
          </a:p>
          <a:p>
            <a:r>
              <a:rPr lang="hr-HR" dirty="0"/>
              <a:t>1. Ovaj Zaključak predstavlja službeni stav i smjernice VMO </a:t>
            </a:r>
            <a:r>
              <a:rPr lang="hr-HR" dirty="0" err="1"/>
              <a:t>Ičići</a:t>
            </a:r>
            <a:r>
              <a:rPr lang="hr-HR" dirty="0"/>
              <a:t> o uređenju, upravljanju i</a:t>
            </a:r>
          </a:p>
          <a:p>
            <a:r>
              <a:rPr lang="hr-HR" dirty="0"/>
              <a:t>nadzoru nad plažom </a:t>
            </a:r>
            <a:r>
              <a:rPr lang="hr-HR" dirty="0" err="1"/>
              <a:t>Ičići</a:t>
            </a:r>
            <a:r>
              <a:rPr lang="hr-HR" dirty="0"/>
              <a:t> te se primjenjuje neovisno o tome koji će model upravljanja biti na</a:t>
            </a:r>
          </a:p>
          <a:p>
            <a:r>
              <a:rPr lang="hr-HR" dirty="0"/>
              <a:t>snazi.</a:t>
            </a:r>
          </a:p>
          <a:p>
            <a:r>
              <a:rPr lang="hr-HR" dirty="0"/>
              <a:t>2. VMO </a:t>
            </a:r>
            <a:r>
              <a:rPr lang="hr-HR" dirty="0" err="1"/>
              <a:t>Ičići</a:t>
            </a:r>
            <a:r>
              <a:rPr lang="hr-HR" dirty="0"/>
              <a:t> obvezuje se kontinuirano zagovarati uključivanje lokalne zajednice i zaštitu javnog</a:t>
            </a:r>
          </a:p>
          <a:p>
            <a:r>
              <a:rPr lang="hr-HR" dirty="0"/>
              <a:t>interesa u svim budućim odlukama i postupcima koji se odnose na plažu </a:t>
            </a:r>
            <a:r>
              <a:rPr lang="hr-HR" dirty="0" err="1"/>
              <a:t>Ičići</a:t>
            </a:r>
            <a:r>
              <a:rPr lang="hr-HR" dirty="0"/>
              <a:t>.</a:t>
            </a:r>
          </a:p>
          <a:p>
            <a:r>
              <a:rPr lang="hr-HR" dirty="0"/>
              <a:t>3. Ovaj Zaključak dostavit će se Gradu Opatiji, Primorsko-goranskoj županiji i drugim nadležnim</a:t>
            </a:r>
          </a:p>
          <a:p>
            <a:r>
              <a:rPr lang="hr-HR" dirty="0"/>
              <a:t>tijelima na znanje i razmatranje pri daljnjem planiranju upravljanja pomorskim dobrom.</a:t>
            </a:r>
          </a:p>
        </p:txBody>
      </p:sp>
    </p:spTree>
    <p:extLst>
      <p:ext uri="{BB962C8B-B14F-4D97-AF65-F5344CB8AC3E}">
        <p14:creationId xmlns:p14="http://schemas.microsoft.com/office/powerpoint/2010/main" val="2484493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6B2449-FF07-47FC-AA19-DB68D98F3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E94261F-1ED3-4E90-88E6-134791440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716"/>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kstniOkvir 2">
            <a:extLst>
              <a:ext uri="{FF2B5EF4-FFF2-40B4-BE49-F238E27FC236}">
                <a16:creationId xmlns:a16="http://schemas.microsoft.com/office/drawing/2014/main" id="{6C713750-1121-4C5F-CF25-6C7F0492D7B2}"/>
              </a:ext>
            </a:extLst>
          </p:cNvPr>
          <p:cNvSpPr txBox="1"/>
          <p:nvPr/>
        </p:nvSpPr>
        <p:spPr>
          <a:xfrm>
            <a:off x="1578043" y="590062"/>
            <a:ext cx="5347266" cy="283893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600" b="1" kern="1200">
                <a:solidFill>
                  <a:srgbClr val="FFFFFF"/>
                </a:solidFill>
                <a:latin typeface="+mj-lt"/>
                <a:ea typeface="+mj-ea"/>
                <a:cs typeface="+mj-cs"/>
              </a:rPr>
              <a:t>Zahvaljujemo na pažnji </a:t>
            </a:r>
            <a:r>
              <a:rPr lang="en-US" sz="5600" b="1" kern="1200">
                <a:solidFill>
                  <a:srgbClr val="FFFFFF"/>
                </a:solidFill>
                <a:latin typeface="+mj-lt"/>
                <a:ea typeface="+mj-ea"/>
                <a:cs typeface="+mj-cs"/>
                <a:sym typeface="Wingdings" panose="05000000000000000000" pitchFamily="2" charset="2"/>
              </a:rPr>
              <a:t></a:t>
            </a:r>
            <a:endParaRPr lang="en-US" sz="5600" b="1" kern="1200">
              <a:solidFill>
                <a:srgbClr val="FFFFFF"/>
              </a:solidFill>
              <a:latin typeface="+mj-lt"/>
              <a:ea typeface="+mj-ea"/>
              <a:cs typeface="+mj-cs"/>
            </a:endParaRPr>
          </a:p>
        </p:txBody>
      </p:sp>
      <p:grpSp>
        <p:nvGrpSpPr>
          <p:cNvPr id="14" name="Group 13">
            <a:extLst>
              <a:ext uri="{FF2B5EF4-FFF2-40B4-BE49-F238E27FC236}">
                <a16:creationId xmlns:a16="http://schemas.microsoft.com/office/drawing/2014/main" id="{C6052961-5ADC-4465-9B95-E6D4A490D5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3696" y="1606411"/>
            <a:ext cx="465456" cy="581432"/>
            <a:chOff x="653696" y="1606411"/>
            <a:chExt cx="465456" cy="581432"/>
          </a:xfrm>
          <a:solidFill>
            <a:srgbClr val="FFFFFF"/>
          </a:solidFill>
        </p:grpSpPr>
        <p:sp>
          <p:nvSpPr>
            <p:cNvPr id="15"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6"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17"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19" name="Straight Connector 1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Slika 4">
            <a:extLst>
              <a:ext uri="{FF2B5EF4-FFF2-40B4-BE49-F238E27FC236}">
                <a16:creationId xmlns:a16="http://schemas.microsoft.com/office/drawing/2014/main" id="{6E41C480-7832-E258-40D0-34024CC01D1C}"/>
              </a:ext>
            </a:extLst>
          </p:cNvPr>
          <p:cNvPicPr>
            <a:picLocks noChangeAspect="1"/>
          </p:cNvPicPr>
          <p:nvPr/>
        </p:nvPicPr>
        <p:blipFill>
          <a:blip r:embed="rId2"/>
          <a:stretch>
            <a:fillRect/>
          </a:stretch>
        </p:blipFill>
        <p:spPr>
          <a:xfrm>
            <a:off x="7833132" y="540000"/>
            <a:ext cx="3640140" cy="5778000"/>
          </a:xfrm>
          <a:prstGeom prst="rect">
            <a:avLst/>
          </a:prstGeom>
        </p:spPr>
      </p:pic>
    </p:spTree>
    <p:extLst>
      <p:ext uri="{BB962C8B-B14F-4D97-AF65-F5344CB8AC3E}">
        <p14:creationId xmlns:p14="http://schemas.microsoft.com/office/powerpoint/2010/main" val="2529117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erial view of a beach and water&#10;&#10;AI-generated content may be incorrect.">
            <a:extLst>
              <a:ext uri="{FF2B5EF4-FFF2-40B4-BE49-F238E27FC236}">
                <a16:creationId xmlns:a16="http://schemas.microsoft.com/office/drawing/2014/main" id="{002979FD-1417-56FB-35DE-7525D0B71A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732" y="0"/>
            <a:ext cx="4849398" cy="6858000"/>
          </a:xfrm>
          <a:prstGeom prst="rect">
            <a:avLst/>
          </a:prstGeom>
        </p:spPr>
      </p:pic>
      <p:sp>
        <p:nvSpPr>
          <p:cNvPr id="6" name="TextBox 5">
            <a:extLst>
              <a:ext uri="{FF2B5EF4-FFF2-40B4-BE49-F238E27FC236}">
                <a16:creationId xmlns:a16="http://schemas.microsoft.com/office/drawing/2014/main" id="{5C931A8B-2286-9988-8375-988E6E77CBFA}"/>
              </a:ext>
            </a:extLst>
          </p:cNvPr>
          <p:cNvSpPr txBox="1"/>
          <p:nvPr/>
        </p:nvSpPr>
        <p:spPr>
          <a:xfrm>
            <a:off x="5285131" y="485336"/>
            <a:ext cx="6323774" cy="5355312"/>
          </a:xfrm>
          <a:prstGeom prst="rect">
            <a:avLst/>
          </a:prstGeom>
          <a:noFill/>
        </p:spPr>
        <p:txBody>
          <a:bodyPr wrap="square">
            <a:spAutoFit/>
          </a:bodyPr>
          <a:lstStyle/>
          <a:p>
            <a:endParaRPr lang="hr-HR" dirty="0">
              <a:effectLst/>
              <a:latin typeface="Aptos" panose="020B0004020202020204" pitchFamily="34" charset="0"/>
              <a:ea typeface="Calibri" panose="020F0502020204030204" pitchFamily="34" charset="0"/>
            </a:endParaRPr>
          </a:p>
          <a:p>
            <a:r>
              <a:rPr lang="hr-HR" b="1" dirty="0"/>
              <a:t>Plaža </a:t>
            </a:r>
            <a:r>
              <a:rPr lang="hr-HR" b="1" dirty="0" err="1"/>
              <a:t>Ičići</a:t>
            </a:r>
            <a:r>
              <a:rPr lang="hr-HR" b="1" dirty="0"/>
              <a:t>, k.č.br. 453,  12.558 m2 </a:t>
            </a:r>
          </a:p>
          <a:p>
            <a:r>
              <a:rPr lang="hr-HR" b="1" dirty="0"/>
              <a:t>Pomorsko dobro</a:t>
            </a:r>
          </a:p>
          <a:p>
            <a:endParaRPr lang="hr-HR" dirty="0"/>
          </a:p>
          <a:p>
            <a:r>
              <a:rPr lang="hr-HR" dirty="0"/>
              <a:t>Postojeći sadržaji na plaži su pod dozvolama za obavljanje djelatnosti na pomorskom dobru Grada — površine približno 1.860 m</a:t>
            </a:r>
          </a:p>
          <a:p>
            <a:endParaRPr lang="hr-HR" dirty="0"/>
          </a:p>
          <a:p>
            <a:endParaRPr lang="hr-HR" dirty="0"/>
          </a:p>
          <a:p>
            <a:r>
              <a:rPr lang="pl-PL" b="1" dirty="0"/>
              <a:t>Zakon o pomorskom dobru i morskim lukama (NN 83/2023</a:t>
            </a:r>
            <a:r>
              <a:rPr lang="pl-PL" dirty="0"/>
              <a:t>)</a:t>
            </a:r>
          </a:p>
          <a:p>
            <a:endParaRPr lang="pl-PL" dirty="0"/>
          </a:p>
          <a:p>
            <a:r>
              <a:rPr lang="hr-HR" b="1" dirty="0"/>
              <a:t>Dozvola na pomorskom dobru </a:t>
            </a:r>
            <a:r>
              <a:rPr lang="hr-HR" dirty="0"/>
              <a:t>je upravni akt kojim se ovlašteniku daje vremenski ograničeno pravo na obavljanje djelatnosti na pomorskom dobru, kojom se ne ograničava niti isključuje opća upotreba pomorskog dobra, a za obavljanje djelatnosti može služiti isključivo jednostavna građevina koja se prema propisima kojima se uređuje građenje ne smatra građenjem, </a:t>
            </a:r>
          </a:p>
          <a:p>
            <a:endParaRPr lang="hr-HR" dirty="0"/>
          </a:p>
        </p:txBody>
      </p:sp>
    </p:spTree>
    <p:extLst>
      <p:ext uri="{BB962C8B-B14F-4D97-AF65-F5344CB8AC3E}">
        <p14:creationId xmlns:p14="http://schemas.microsoft.com/office/powerpoint/2010/main" val="997176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61FDC-CEDB-8E79-35E8-4700EB53CA52}"/>
            </a:ext>
          </a:extLst>
        </p:cNvPr>
        <p:cNvGrpSpPr/>
        <p:nvPr/>
      </p:nvGrpSpPr>
      <p:grpSpPr>
        <a:xfrm>
          <a:off x="0" y="0"/>
          <a:ext cx="0" cy="0"/>
          <a:chOff x="0" y="0"/>
          <a:chExt cx="0" cy="0"/>
        </a:xfrm>
      </p:grpSpPr>
      <p:pic>
        <p:nvPicPr>
          <p:cNvPr id="5" name="Picture 4" descr="Aerial view of a beach and water&#10;&#10;AI-generated content may be incorrect.">
            <a:extLst>
              <a:ext uri="{FF2B5EF4-FFF2-40B4-BE49-F238E27FC236}">
                <a16:creationId xmlns:a16="http://schemas.microsoft.com/office/drawing/2014/main" id="{521CA578-37F2-9092-8079-60D49DACC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732" y="0"/>
            <a:ext cx="4849398" cy="6858000"/>
          </a:xfrm>
          <a:prstGeom prst="rect">
            <a:avLst/>
          </a:prstGeom>
        </p:spPr>
      </p:pic>
      <p:sp>
        <p:nvSpPr>
          <p:cNvPr id="6" name="TextBox 5">
            <a:extLst>
              <a:ext uri="{FF2B5EF4-FFF2-40B4-BE49-F238E27FC236}">
                <a16:creationId xmlns:a16="http://schemas.microsoft.com/office/drawing/2014/main" id="{CDDB675E-C685-12C0-F066-4EB5FB1F72F9}"/>
              </a:ext>
            </a:extLst>
          </p:cNvPr>
          <p:cNvSpPr txBox="1"/>
          <p:nvPr/>
        </p:nvSpPr>
        <p:spPr>
          <a:xfrm>
            <a:off x="5521569" y="485336"/>
            <a:ext cx="6087335" cy="5909310"/>
          </a:xfrm>
          <a:prstGeom prst="rect">
            <a:avLst/>
          </a:prstGeom>
          <a:noFill/>
        </p:spPr>
        <p:txBody>
          <a:bodyPr wrap="square">
            <a:spAutoFit/>
          </a:bodyPr>
          <a:lstStyle/>
          <a:p>
            <a:endParaRPr lang="hr-HR" dirty="0">
              <a:effectLst/>
              <a:latin typeface="Aptos" panose="020B0004020202020204" pitchFamily="34" charset="0"/>
              <a:ea typeface="Calibri" panose="020F0502020204030204" pitchFamily="34" charset="0"/>
            </a:endParaRPr>
          </a:p>
          <a:p>
            <a:r>
              <a:rPr lang="en-US" dirty="0"/>
              <a:t>RIVA'S HOTELS &amp; RESORTS d.o.o.</a:t>
            </a:r>
            <a:r>
              <a:rPr lang="hr-HR" dirty="0"/>
              <a:t> je u listopadu 2025.</a:t>
            </a:r>
          </a:p>
          <a:p>
            <a:r>
              <a:rPr lang="hr-HR" dirty="0"/>
              <a:t> Primorsko – goranskoj Županiji predao</a:t>
            </a:r>
          </a:p>
          <a:p>
            <a:r>
              <a:rPr lang="hr-HR" dirty="0"/>
              <a:t>pismo namjere za uvrštavanje dijela plaže </a:t>
            </a:r>
            <a:r>
              <a:rPr lang="hr-HR" dirty="0" err="1"/>
              <a:t>lčići</a:t>
            </a:r>
            <a:r>
              <a:rPr lang="hr-HR" dirty="0"/>
              <a:t>  u</a:t>
            </a:r>
          </a:p>
          <a:p>
            <a:r>
              <a:rPr lang="hr-HR" b="1" i="1" dirty="0"/>
              <a:t>Plan davanja koncesija </a:t>
            </a:r>
            <a:r>
              <a:rPr lang="pl-PL" b="1" i="1" dirty="0"/>
              <a:t>na pomorskom dobru </a:t>
            </a:r>
          </a:p>
          <a:p>
            <a:r>
              <a:rPr lang="pl-PL" b="1" i="1" dirty="0"/>
              <a:t>na području Primorsko-goranske županije za 2026. godinu</a:t>
            </a:r>
          </a:p>
          <a:p>
            <a:endParaRPr lang="hr-HR" b="1" dirty="0"/>
          </a:p>
          <a:p>
            <a:r>
              <a:rPr lang="hr-HR" dirty="0"/>
              <a:t>Izvod: </a:t>
            </a:r>
          </a:p>
          <a:p>
            <a:endParaRPr lang="hr-HR" dirty="0"/>
          </a:p>
          <a:p>
            <a:r>
              <a:rPr lang="hr-HR" dirty="0"/>
              <a:t>„RIVA'S HOTELS &amp; RESORTS d.o.o. je investitor na projektu izgradnje hotelskog kompleksa u </a:t>
            </a:r>
            <a:r>
              <a:rPr lang="hr-HR" dirty="0" err="1"/>
              <a:t>lčićima</a:t>
            </a:r>
            <a:r>
              <a:rPr lang="hr-HR" dirty="0"/>
              <a:t> kojim će upravljati hotelski brand </a:t>
            </a:r>
            <a:r>
              <a:rPr lang="hr-HR" dirty="0" err="1"/>
              <a:t>Marriot</a:t>
            </a:r>
            <a:r>
              <a:rPr lang="hr-HR" dirty="0"/>
              <a:t> i zainteresirani smo za dodjelu koncesije za gradnju i gospodarsko korištenje uređene plaže </a:t>
            </a:r>
            <a:r>
              <a:rPr lang="hr-HR" dirty="0" err="1"/>
              <a:t>Ičići</a:t>
            </a:r>
            <a:r>
              <a:rPr lang="hr-HR" dirty="0"/>
              <a:t>,”</a:t>
            </a:r>
          </a:p>
          <a:p>
            <a:r>
              <a:rPr lang="hr-HR" dirty="0"/>
              <a:t>…</a:t>
            </a:r>
          </a:p>
          <a:p>
            <a:r>
              <a:rPr lang="hr-HR" dirty="0"/>
              <a:t>za javne plaže izvan naselja propisano je ograničenje gospodarskog korištenja do najviše 60% kopnenog dijela i do 40% morskog dijela plaže. Predloženi zahvat planira se u potpunosti u skladu s navedenim zakonskim ograničenjima. „</a:t>
            </a:r>
          </a:p>
        </p:txBody>
      </p:sp>
    </p:spTree>
    <p:extLst>
      <p:ext uri="{BB962C8B-B14F-4D97-AF65-F5344CB8AC3E}">
        <p14:creationId xmlns:p14="http://schemas.microsoft.com/office/powerpoint/2010/main" val="1767723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E44E7-3711-D397-049B-C9A90F527767}"/>
            </a:ext>
          </a:extLst>
        </p:cNvPr>
        <p:cNvGrpSpPr/>
        <p:nvPr/>
      </p:nvGrpSpPr>
      <p:grpSpPr>
        <a:xfrm>
          <a:off x="0" y="0"/>
          <a:ext cx="0" cy="0"/>
          <a:chOff x="0" y="0"/>
          <a:chExt cx="0" cy="0"/>
        </a:xfrm>
      </p:grpSpPr>
      <p:pic>
        <p:nvPicPr>
          <p:cNvPr id="5" name="Picture 4" descr="Aerial view of a beach and water&#10;&#10;AI-generated content may be incorrect.">
            <a:extLst>
              <a:ext uri="{FF2B5EF4-FFF2-40B4-BE49-F238E27FC236}">
                <a16:creationId xmlns:a16="http://schemas.microsoft.com/office/drawing/2014/main" id="{5B74DB62-3542-31CA-FBC7-1934134E55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732" y="0"/>
            <a:ext cx="4849398" cy="6858000"/>
          </a:xfrm>
          <a:prstGeom prst="rect">
            <a:avLst/>
          </a:prstGeom>
        </p:spPr>
      </p:pic>
      <p:sp>
        <p:nvSpPr>
          <p:cNvPr id="6" name="TextBox 5">
            <a:extLst>
              <a:ext uri="{FF2B5EF4-FFF2-40B4-BE49-F238E27FC236}">
                <a16:creationId xmlns:a16="http://schemas.microsoft.com/office/drawing/2014/main" id="{045410F2-527C-3FF8-EBA9-E0E1E0E0A33D}"/>
              </a:ext>
            </a:extLst>
          </p:cNvPr>
          <p:cNvSpPr txBox="1"/>
          <p:nvPr/>
        </p:nvSpPr>
        <p:spPr>
          <a:xfrm>
            <a:off x="5521569" y="485336"/>
            <a:ext cx="6087335" cy="3139321"/>
          </a:xfrm>
          <a:prstGeom prst="rect">
            <a:avLst/>
          </a:prstGeom>
          <a:noFill/>
        </p:spPr>
        <p:txBody>
          <a:bodyPr wrap="square">
            <a:spAutoFit/>
          </a:bodyPr>
          <a:lstStyle/>
          <a:p>
            <a:endParaRPr lang="hr-HR" b="1" dirty="0"/>
          </a:p>
          <a:p>
            <a:r>
              <a:rPr lang="hr-HR" dirty="0"/>
              <a:t>Izvod: </a:t>
            </a:r>
          </a:p>
          <a:p>
            <a:endParaRPr lang="hr-HR" dirty="0"/>
          </a:p>
          <a:p>
            <a:r>
              <a:rPr lang="hr-HR" dirty="0"/>
              <a:t>„Planirane površine koje bi se koristile za gospodarsku djelatnost čine približno 1.606 m2. Na čestici plaže dodatno se nalaze postojeći sadržaji pod dozvolama Grada Opatije za obavljanje djelatnosti na pomorskom dobru — površine približno 1.860 m. </a:t>
            </a:r>
          </a:p>
          <a:p>
            <a:r>
              <a:rPr lang="hr-HR" dirty="0"/>
              <a:t>Udio svih površina planiranih za gospodarsku djelatnost (uključujući postojeće dozvole) u ukupnoj površini katastarske čestice (12.558 m 2) iznosi 28%.“</a:t>
            </a:r>
          </a:p>
        </p:txBody>
      </p:sp>
    </p:spTree>
    <p:extLst>
      <p:ext uri="{BB962C8B-B14F-4D97-AF65-F5344CB8AC3E}">
        <p14:creationId xmlns:p14="http://schemas.microsoft.com/office/powerpoint/2010/main" val="3627612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4" descr="Slika na kojoj se prikazuje tekst, karta&#10;&#10;Sadržaj generiran uz AI možda nije točan.">
            <a:extLst>
              <a:ext uri="{FF2B5EF4-FFF2-40B4-BE49-F238E27FC236}">
                <a16:creationId xmlns:a16="http://schemas.microsoft.com/office/drawing/2014/main" id="{DEAA5C74-4E0C-2689-D8E6-DF91BA68D2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2740412" y="-1178161"/>
            <a:ext cx="6386921" cy="9046723"/>
          </a:xfrm>
        </p:spPr>
      </p:pic>
    </p:spTree>
    <p:extLst>
      <p:ext uri="{BB962C8B-B14F-4D97-AF65-F5344CB8AC3E}">
        <p14:creationId xmlns:p14="http://schemas.microsoft.com/office/powerpoint/2010/main" val="2341669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B6389-746A-9374-3978-111B1B985B6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18CF6F1-B476-4AC9-2E8E-F8B2F81F37C0}"/>
              </a:ext>
            </a:extLst>
          </p:cNvPr>
          <p:cNvSpPr txBox="1"/>
          <p:nvPr/>
        </p:nvSpPr>
        <p:spPr>
          <a:xfrm>
            <a:off x="629478" y="485336"/>
            <a:ext cx="11211339" cy="4801314"/>
          </a:xfrm>
          <a:prstGeom prst="rect">
            <a:avLst/>
          </a:prstGeom>
          <a:noFill/>
        </p:spPr>
        <p:txBody>
          <a:bodyPr wrap="square">
            <a:spAutoFit/>
          </a:bodyPr>
          <a:lstStyle/>
          <a:p>
            <a:r>
              <a:rPr lang="hr-HR" b="1" dirty="0"/>
              <a:t>Koncesija na pomorskom dobru</a:t>
            </a:r>
          </a:p>
          <a:p>
            <a:endParaRPr lang="hr-HR" dirty="0"/>
          </a:p>
          <a:p>
            <a:r>
              <a:rPr lang="hr-HR" dirty="0"/>
              <a:t>Članak 48.</a:t>
            </a:r>
          </a:p>
          <a:p>
            <a:endParaRPr lang="hr-HR" dirty="0"/>
          </a:p>
          <a:p>
            <a:r>
              <a:rPr lang="hr-HR" dirty="0"/>
              <a:t>(1) Koncesija na pomorskom dobru, u smislu ovoga Zakona, jest koncesija za gospodarsko korištenje općeg dobra.</a:t>
            </a:r>
          </a:p>
          <a:p>
            <a:endParaRPr lang="hr-HR" dirty="0"/>
          </a:p>
          <a:p>
            <a:r>
              <a:rPr lang="hr-HR" dirty="0"/>
              <a:t>(2) Koncesija na pomorskom dobru je vremenski ograničeno pravo gospodarskog korištenja pomorskog dobra, sa ili bez prava na gradnju, a koje se stječe ugovorom o koncesiji.</a:t>
            </a:r>
          </a:p>
          <a:p>
            <a:endParaRPr lang="hr-HR" dirty="0"/>
          </a:p>
          <a:p>
            <a:r>
              <a:rPr lang="hr-HR" dirty="0"/>
              <a:t>(3) Koncesija na pomorskom dobru daje se na temelju javnog prikupljanja ponuda.</a:t>
            </a:r>
          </a:p>
          <a:p>
            <a:endParaRPr lang="hr-HR" dirty="0"/>
          </a:p>
          <a:p>
            <a:r>
              <a:rPr lang="hr-HR" dirty="0"/>
              <a:t>(4) Iznimno od stavka 3. ovoga članka, koncesija se može dati na zahtjev u slučajevima uređenim člankom 63. stavkom 1. ovoga Zakona.</a:t>
            </a:r>
          </a:p>
          <a:p>
            <a:r>
              <a:rPr lang="hr-HR" dirty="0"/>
              <a:t>…</a:t>
            </a:r>
          </a:p>
          <a:p>
            <a:endParaRPr lang="hr-HR" dirty="0"/>
          </a:p>
          <a:p>
            <a:endParaRPr lang="hr-HR" dirty="0"/>
          </a:p>
        </p:txBody>
      </p:sp>
    </p:spTree>
    <p:extLst>
      <p:ext uri="{BB962C8B-B14F-4D97-AF65-F5344CB8AC3E}">
        <p14:creationId xmlns:p14="http://schemas.microsoft.com/office/powerpoint/2010/main" val="2501407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9FB9E-FD27-4FEF-23C8-0A62D1A5CD7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EB76574-A5F4-F16E-EB9F-36149D96022E}"/>
              </a:ext>
            </a:extLst>
          </p:cNvPr>
          <p:cNvSpPr txBox="1"/>
          <p:nvPr/>
        </p:nvSpPr>
        <p:spPr>
          <a:xfrm>
            <a:off x="629478" y="485336"/>
            <a:ext cx="11211339" cy="5909310"/>
          </a:xfrm>
          <a:prstGeom prst="rect">
            <a:avLst/>
          </a:prstGeom>
          <a:noFill/>
        </p:spPr>
        <p:txBody>
          <a:bodyPr wrap="square">
            <a:spAutoFit/>
          </a:bodyPr>
          <a:lstStyle/>
          <a:p>
            <a:endParaRPr lang="hr-HR" dirty="0"/>
          </a:p>
          <a:p>
            <a:pPr fontAlgn="base"/>
            <a:r>
              <a:rPr lang="hr-HR" dirty="0"/>
              <a:t>Članak 52.</a:t>
            </a:r>
          </a:p>
          <a:p>
            <a:pPr fontAlgn="base"/>
            <a:endParaRPr lang="hr-HR" dirty="0"/>
          </a:p>
          <a:p>
            <a:pPr marL="342900" indent="-342900" fontAlgn="base">
              <a:buAutoNum type="arabicParenBoth"/>
            </a:pPr>
            <a:r>
              <a:rPr lang="hr-HR" dirty="0"/>
              <a:t>Davatelji koncesija jesu:</a:t>
            </a:r>
          </a:p>
          <a:p>
            <a:pPr fontAlgn="base"/>
            <a:endParaRPr lang="hr-HR" dirty="0"/>
          </a:p>
          <a:p>
            <a:pPr fontAlgn="base"/>
            <a:r>
              <a:rPr lang="hr-HR" dirty="0"/>
              <a:t>1. Vlada Republike Hrvatske</a:t>
            </a:r>
          </a:p>
          <a:p>
            <a:pPr fontAlgn="base"/>
            <a:r>
              <a:rPr lang="hr-HR" b="1" dirty="0"/>
              <a:t>2. jedinica područne (regionalne) samouprave.</a:t>
            </a:r>
          </a:p>
          <a:p>
            <a:pPr fontAlgn="base"/>
            <a:endParaRPr lang="hr-HR" dirty="0"/>
          </a:p>
          <a:p>
            <a:pPr fontAlgn="base"/>
            <a:r>
              <a:rPr lang="hr-HR" dirty="0"/>
              <a:t>(2) Davatelj koncesije dužan je izraditi </a:t>
            </a:r>
            <a:r>
              <a:rPr lang="hr-HR" b="1" dirty="0"/>
              <a:t>Studiju opravdanosti davanja koncesije</a:t>
            </a:r>
            <a:r>
              <a:rPr lang="hr-HR" dirty="0"/>
              <a:t>, sukladno općem propisu kojim se uređuju koncesije, kojom se utvrđuje rok na koji se daje koncesija, posebno vodeći računa da taj rok ne ograničava tržišno natjecanje, način plaćanja naknade za koncesiju koji se određuje ovisno o predmetu koncesije, procijenjenoj vrijednosti koncesije, rizicima i troškovima koje koncesionar preuzima i očekivanoj dobiti, opremljenosti i vrijednosti imovine te površini pomorskog dobra koje se daje u koncesiju.</a:t>
            </a:r>
          </a:p>
          <a:p>
            <a:pPr fontAlgn="base"/>
            <a:r>
              <a:rPr lang="hr-HR" dirty="0"/>
              <a:t>…</a:t>
            </a:r>
          </a:p>
          <a:p>
            <a:pPr fontAlgn="base"/>
            <a:r>
              <a:rPr lang="hr-HR" dirty="0"/>
              <a:t>(5) Jedinica područne (regionalne) samouprave daje koncesiju iz članka 48. ovoga Zakona za predmete koncesije iz članka 49. ovoga Zakona, koji su od interesa i značaja za jedinicu područne (regionalne) samouprave i koncesije u ostalim zaštićenim dijelovima prirode </a:t>
            </a:r>
            <a:r>
              <a:rPr lang="hr-HR" b="1" dirty="0"/>
              <a:t>na rok do 20 godina.</a:t>
            </a:r>
          </a:p>
          <a:p>
            <a:pPr fontAlgn="base"/>
            <a:endParaRPr lang="hr-HR" b="1" dirty="0"/>
          </a:p>
          <a:p>
            <a:pPr fontAlgn="base"/>
            <a:r>
              <a:rPr lang="hr-HR" dirty="0"/>
              <a:t>(6) U ime jedinice područne (regionalne) samouprave odluku o davanju koncesije donosi predstavničko tijelo.</a:t>
            </a:r>
          </a:p>
          <a:p>
            <a:endParaRPr lang="hr-HR" dirty="0"/>
          </a:p>
          <a:p>
            <a:r>
              <a:rPr lang="hr-HR" dirty="0"/>
              <a:t>…</a:t>
            </a:r>
          </a:p>
        </p:txBody>
      </p:sp>
    </p:spTree>
    <p:extLst>
      <p:ext uri="{BB962C8B-B14F-4D97-AF65-F5344CB8AC3E}">
        <p14:creationId xmlns:p14="http://schemas.microsoft.com/office/powerpoint/2010/main" val="1161678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F9345-57E9-92F1-2F44-8E007045498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CF9F118-39F4-A4C7-CD90-161FD232FE9F}"/>
              </a:ext>
            </a:extLst>
          </p:cNvPr>
          <p:cNvSpPr txBox="1"/>
          <p:nvPr/>
        </p:nvSpPr>
        <p:spPr>
          <a:xfrm>
            <a:off x="629478" y="485336"/>
            <a:ext cx="11211339" cy="5078313"/>
          </a:xfrm>
          <a:prstGeom prst="rect">
            <a:avLst/>
          </a:prstGeom>
          <a:noFill/>
        </p:spPr>
        <p:txBody>
          <a:bodyPr wrap="square">
            <a:spAutoFit/>
          </a:bodyPr>
          <a:lstStyle/>
          <a:p>
            <a:endParaRPr lang="hr-HR" dirty="0"/>
          </a:p>
          <a:p>
            <a:r>
              <a:rPr lang="hr-HR" b="1" dirty="0"/>
              <a:t>Koncesija na zahtjev</a:t>
            </a:r>
          </a:p>
          <a:p>
            <a:endParaRPr lang="hr-HR" dirty="0"/>
          </a:p>
          <a:p>
            <a:pPr algn="ctr"/>
            <a:r>
              <a:rPr lang="hr-HR" dirty="0"/>
              <a:t>Članak 63.</a:t>
            </a:r>
          </a:p>
          <a:p>
            <a:r>
              <a:rPr lang="hr-HR" dirty="0"/>
              <a:t>(1) Koncesija za gospodarsko korištenje pomorskog dobra iznimno se može dati na zahtjev:</a:t>
            </a:r>
          </a:p>
          <a:p>
            <a:endParaRPr lang="hr-HR" dirty="0"/>
          </a:p>
          <a:p>
            <a:r>
              <a:rPr lang="hr-HR" dirty="0"/>
              <a:t>…</a:t>
            </a:r>
          </a:p>
          <a:p>
            <a:endParaRPr lang="hr-HR" dirty="0"/>
          </a:p>
          <a:p>
            <a:r>
              <a:rPr lang="hr-HR" dirty="0"/>
              <a:t>2. za obavljanje gospodarske aktivnosti, na javnoj uređenoj morskoj plaži iz članka 76. stavka 2. podstavka 2. ovoga Zakona koja se ne smije ograditi, ne smije se naplaćivati ulaz niti se može isključiti iz opće upotrebe, koju obavlja hotel, kamp ili turističko naselje minimalne kategorizacije četiri zvjezdice ili više, a koji su izgrađeni izvan pomorskog dobra i s kojim je uređena morska plaža infrastrukturno povezana te gdje je izvršeno ulaganje u infrastrukturu od strane hotela, kampa ili turističkog naselja s kojim je u neposrednoj vezi</a:t>
            </a:r>
          </a:p>
          <a:p>
            <a:endParaRPr lang="hr-HR" dirty="0"/>
          </a:p>
          <a:p>
            <a:r>
              <a:rPr lang="hr-HR" dirty="0"/>
              <a:t>…</a:t>
            </a:r>
          </a:p>
          <a:p>
            <a:endParaRPr lang="hr-HR" dirty="0"/>
          </a:p>
          <a:p>
            <a:r>
              <a:rPr lang="hr-HR" dirty="0"/>
              <a:t>(3) Koncesija na zahtjev iz stavka 1. točaka 2. i 3. ovoga članka može se dati na rok od </a:t>
            </a:r>
            <a:r>
              <a:rPr lang="hr-HR" b="1" dirty="0"/>
              <a:t>najdulje pet godina</a:t>
            </a:r>
            <a:r>
              <a:rPr lang="hr-HR" dirty="0"/>
              <a:t>.</a:t>
            </a:r>
          </a:p>
          <a:p>
            <a:endParaRPr lang="hr-HR" dirty="0"/>
          </a:p>
        </p:txBody>
      </p:sp>
    </p:spTree>
    <p:extLst>
      <p:ext uri="{BB962C8B-B14F-4D97-AF65-F5344CB8AC3E}">
        <p14:creationId xmlns:p14="http://schemas.microsoft.com/office/powerpoint/2010/main" val="3099432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76AD5-0BC4-7F2D-596B-A8EA9C8F502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9FD7BA2-D741-1741-70CE-283CD64C8459}"/>
              </a:ext>
            </a:extLst>
          </p:cNvPr>
          <p:cNvSpPr txBox="1"/>
          <p:nvPr/>
        </p:nvSpPr>
        <p:spPr>
          <a:xfrm>
            <a:off x="629478" y="485336"/>
            <a:ext cx="11211339" cy="4524315"/>
          </a:xfrm>
          <a:prstGeom prst="rect">
            <a:avLst/>
          </a:prstGeom>
          <a:noFill/>
        </p:spPr>
        <p:txBody>
          <a:bodyPr wrap="square">
            <a:spAutoFit/>
          </a:bodyPr>
          <a:lstStyle/>
          <a:p>
            <a:endParaRPr lang="hr-HR" b="1" dirty="0"/>
          </a:p>
          <a:p>
            <a:pPr fontAlgn="base"/>
            <a:r>
              <a:rPr lang="hr-HR" b="1" i="1" dirty="0"/>
              <a:t>Načelo zadovoljavanja javnog interesa</a:t>
            </a:r>
          </a:p>
          <a:p>
            <a:pPr fontAlgn="base"/>
            <a:endParaRPr lang="hr-HR" dirty="0"/>
          </a:p>
          <a:p>
            <a:pPr fontAlgn="base"/>
            <a:r>
              <a:rPr lang="hr-HR" dirty="0"/>
              <a:t>Članak 81.</a:t>
            </a:r>
          </a:p>
          <a:p>
            <a:pPr fontAlgn="base"/>
            <a:endParaRPr lang="hr-HR" dirty="0"/>
          </a:p>
          <a:p>
            <a:pPr marL="342900" indent="-342900" fontAlgn="base">
              <a:buAutoNum type="arabicParenBoth"/>
            </a:pPr>
            <a:r>
              <a:rPr lang="hr-HR" dirty="0"/>
              <a:t>Davatelj koncesije za gospodarsko korištenje javne plaže dužan je prilikom odlučivanja o površini plaže na kojoj koncesionar može obavljati gospodarske djelatnosti osigurati i štititi javni interes korištenja plaže.</a:t>
            </a:r>
          </a:p>
          <a:p>
            <a:pPr fontAlgn="base"/>
            <a:endParaRPr lang="hr-HR" dirty="0"/>
          </a:p>
          <a:p>
            <a:pPr fontAlgn="base"/>
            <a:r>
              <a:rPr lang="hr-HR" dirty="0"/>
              <a:t>(2) Koncesija </a:t>
            </a:r>
            <a:r>
              <a:rPr lang="hr-HR" b="1" dirty="0"/>
              <a:t>za javnu plažu u naselju </a:t>
            </a:r>
            <a:r>
              <a:rPr lang="hr-HR" dirty="0"/>
              <a:t>mora se davati tako da cijela plaža bude dostupna svima na korištenje, a na najviše 40 % kopnenog i 20 % morskog dijela plaže koncesionar može obavljati gospodarske djelatnosti za koje mu je koncesija dana.</a:t>
            </a:r>
          </a:p>
          <a:p>
            <a:pPr fontAlgn="base"/>
            <a:endParaRPr lang="hr-HR" dirty="0"/>
          </a:p>
          <a:p>
            <a:pPr fontAlgn="base"/>
            <a:r>
              <a:rPr lang="hr-HR" dirty="0"/>
              <a:t>(3) Koncesija za </a:t>
            </a:r>
            <a:r>
              <a:rPr lang="hr-HR" b="1" dirty="0"/>
              <a:t>javnu plažu izvan naselja </a:t>
            </a:r>
            <a:r>
              <a:rPr lang="hr-HR" dirty="0"/>
              <a:t>mora se davati tako da cijela plaža bude dostupna svima na korištenje, a na najviše 60 % kopnenog i 40 % morskog dijela plaže koncesionar može obavljati gospodarske djelatnosti za koje mu je koncesija dana.</a:t>
            </a:r>
          </a:p>
          <a:p>
            <a:endParaRPr lang="hr-HR" dirty="0"/>
          </a:p>
        </p:txBody>
      </p:sp>
    </p:spTree>
    <p:extLst>
      <p:ext uri="{BB962C8B-B14F-4D97-AF65-F5344CB8AC3E}">
        <p14:creationId xmlns:p14="http://schemas.microsoft.com/office/powerpoint/2010/main" val="3703618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385</TotalTime>
  <Words>1505</Words>
  <Application>Microsoft Office PowerPoint</Application>
  <PresentationFormat>Široki zaslon</PresentationFormat>
  <Paragraphs>153</Paragraphs>
  <Slides>16</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16</vt:i4>
      </vt:variant>
    </vt:vector>
  </HeadingPairs>
  <TitlesOfParts>
    <vt:vector size="21" baseType="lpstr">
      <vt:lpstr>Aptos</vt:lpstr>
      <vt:lpstr>Aptos Display</vt:lpstr>
      <vt:lpstr>Arial</vt:lpstr>
      <vt:lpstr>Calibri</vt:lpstr>
      <vt:lpstr>Office Theme</vt:lpstr>
      <vt:lpstr>Zbor građana mjesta Ičići</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Company>Rijekaprojekt d.o.o.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Klara Bačić Čapalija</dc:creator>
  <cp:lastModifiedBy>Marin Starčić</cp:lastModifiedBy>
  <cp:revision>14</cp:revision>
  <dcterms:created xsi:type="dcterms:W3CDTF">2025-11-20T11:12:38Z</dcterms:created>
  <dcterms:modified xsi:type="dcterms:W3CDTF">2025-11-21T14:31:23Z</dcterms:modified>
</cp:coreProperties>
</file>